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287" r:id="rId2"/>
    <p:sldId id="288" r:id="rId3"/>
    <p:sldId id="289" r:id="rId4"/>
    <p:sldId id="290" r:id="rId5"/>
    <p:sldId id="292" r:id="rId6"/>
    <p:sldId id="293" r:id="rId7"/>
    <p:sldId id="294" r:id="rId8"/>
    <p:sldId id="30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3" r:id="rId17"/>
    <p:sldId id="302" r:id="rId18"/>
  </p:sldIdLst>
  <p:sldSz cx="24155400" cy="13716000"/>
  <p:notesSz cx="6858000" cy="9144000"/>
  <p:defaultTextStyle>
    <a:defPPr>
      <a:defRPr lang="en-US"/>
    </a:defPPr>
    <a:lvl1pPr marL="0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5126" autoAdjust="0"/>
  </p:normalViewPr>
  <p:slideViewPr>
    <p:cSldViewPr snapToGrid="0">
      <p:cViewPr varScale="1">
        <p:scale>
          <a:sx n="41" d="100"/>
          <a:sy n="41" d="100"/>
        </p:scale>
        <p:origin x="2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36A31-29C0-4224-8B2F-194AE0CD4809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43000"/>
            <a:ext cx="5435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BF7F0-7B94-4A49-B514-29C6BCC1CE4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2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9425" y="2244726"/>
            <a:ext cx="18116550" cy="4775200"/>
          </a:xfrm>
        </p:spPr>
        <p:txBody>
          <a:bodyPr anchor="b"/>
          <a:lstStyle>
            <a:lvl1pPr algn="ctr"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425" y="7204076"/>
            <a:ext cx="18116550" cy="3311524"/>
          </a:xfrm>
        </p:spPr>
        <p:txBody>
          <a:bodyPr/>
          <a:lstStyle>
            <a:lvl1pPr marL="0" indent="0" algn="ctr">
              <a:buNone/>
              <a:defRPr sz="4755"/>
            </a:lvl1pPr>
            <a:lvl2pPr marL="905850" indent="0" algn="ctr">
              <a:buNone/>
              <a:defRPr sz="3963"/>
            </a:lvl2pPr>
            <a:lvl3pPr marL="1811701" indent="0" algn="ctr">
              <a:buNone/>
              <a:defRPr sz="3566"/>
            </a:lvl3pPr>
            <a:lvl4pPr marL="2717551" indent="0" algn="ctr">
              <a:buNone/>
              <a:defRPr sz="3170"/>
            </a:lvl4pPr>
            <a:lvl5pPr marL="3623401" indent="0" algn="ctr">
              <a:buNone/>
              <a:defRPr sz="3170"/>
            </a:lvl5pPr>
            <a:lvl6pPr marL="4529252" indent="0" algn="ctr">
              <a:buNone/>
              <a:defRPr sz="3170"/>
            </a:lvl6pPr>
            <a:lvl7pPr marL="5435102" indent="0" algn="ctr">
              <a:buNone/>
              <a:defRPr sz="3170"/>
            </a:lvl7pPr>
            <a:lvl8pPr marL="6340953" indent="0" algn="ctr">
              <a:buNone/>
              <a:defRPr sz="3170"/>
            </a:lvl8pPr>
            <a:lvl9pPr marL="7246803" indent="0" algn="ctr">
              <a:buNone/>
              <a:defRPr sz="317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09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2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8103" y="3419477"/>
            <a:ext cx="20834033" cy="5705474"/>
          </a:xfrm>
        </p:spPr>
        <p:txBody>
          <a:bodyPr anchor="b"/>
          <a:lstStyle>
            <a:lvl1pPr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8103" y="9178927"/>
            <a:ext cx="20834033" cy="3000374"/>
          </a:xfrm>
        </p:spPr>
        <p:txBody>
          <a:bodyPr/>
          <a:lstStyle>
            <a:lvl1pPr marL="0" indent="0">
              <a:buNone/>
              <a:defRPr sz="4755">
                <a:solidFill>
                  <a:schemeClr val="tx1">
                    <a:tint val="75000"/>
                  </a:schemeClr>
                </a:solidFill>
              </a:defRPr>
            </a:lvl1pPr>
            <a:lvl2pPr marL="905850" indent="0">
              <a:buNone/>
              <a:defRPr sz="3963">
                <a:solidFill>
                  <a:schemeClr val="tx1">
                    <a:tint val="75000"/>
                  </a:schemeClr>
                </a:solidFill>
              </a:defRPr>
            </a:lvl2pPr>
            <a:lvl3pPr marL="1811701" indent="0">
              <a:buNone/>
              <a:defRPr sz="3566">
                <a:solidFill>
                  <a:schemeClr val="tx1">
                    <a:tint val="75000"/>
                  </a:schemeClr>
                </a:solidFill>
              </a:defRPr>
            </a:lvl3pPr>
            <a:lvl4pPr marL="271755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4pPr>
            <a:lvl5pPr marL="362340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5pPr>
            <a:lvl6pPr marL="452925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6pPr>
            <a:lvl7pPr marL="543510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7pPr>
            <a:lvl8pPr marL="634095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8pPr>
            <a:lvl9pPr marL="724680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8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684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8671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0" y="730251"/>
            <a:ext cx="20834033" cy="2651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831" y="3362326"/>
            <a:ext cx="10218865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831" y="5010150"/>
            <a:ext cx="10218865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8671" y="3362326"/>
            <a:ext cx="10269191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8671" y="5010150"/>
            <a:ext cx="10269191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2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8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9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9191" y="1974851"/>
            <a:ext cx="12228671" cy="9747250"/>
          </a:xfrm>
        </p:spPr>
        <p:txBody>
          <a:bodyPr/>
          <a:lstStyle>
            <a:lvl1pPr>
              <a:defRPr sz="6340"/>
            </a:lvl1pPr>
            <a:lvl2pPr>
              <a:defRPr sz="5548"/>
            </a:lvl2pPr>
            <a:lvl3pPr>
              <a:defRPr sz="4755"/>
            </a:lvl3pPr>
            <a:lvl4pPr>
              <a:defRPr sz="3963"/>
            </a:lvl4pPr>
            <a:lvl5pPr>
              <a:defRPr sz="3963"/>
            </a:lvl5pPr>
            <a:lvl6pPr>
              <a:defRPr sz="3963"/>
            </a:lvl6pPr>
            <a:lvl7pPr>
              <a:defRPr sz="3963"/>
            </a:lvl7pPr>
            <a:lvl8pPr>
              <a:defRPr sz="3963"/>
            </a:lvl8pPr>
            <a:lvl9pPr>
              <a:defRPr sz="3963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2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9191" y="1974851"/>
            <a:ext cx="12228671" cy="9747250"/>
          </a:xfrm>
        </p:spPr>
        <p:txBody>
          <a:bodyPr anchor="t"/>
          <a:lstStyle>
            <a:lvl1pPr marL="0" indent="0">
              <a:buNone/>
              <a:defRPr sz="6340"/>
            </a:lvl1pPr>
            <a:lvl2pPr marL="905850" indent="0">
              <a:buNone/>
              <a:defRPr sz="5548"/>
            </a:lvl2pPr>
            <a:lvl3pPr marL="1811701" indent="0">
              <a:buNone/>
              <a:defRPr sz="4755"/>
            </a:lvl3pPr>
            <a:lvl4pPr marL="2717551" indent="0">
              <a:buNone/>
              <a:defRPr sz="3963"/>
            </a:lvl4pPr>
            <a:lvl5pPr marL="3623401" indent="0">
              <a:buNone/>
              <a:defRPr sz="3963"/>
            </a:lvl5pPr>
            <a:lvl6pPr marL="4529252" indent="0">
              <a:buNone/>
              <a:defRPr sz="3963"/>
            </a:lvl6pPr>
            <a:lvl7pPr marL="5435102" indent="0">
              <a:buNone/>
              <a:defRPr sz="3963"/>
            </a:lvl7pPr>
            <a:lvl8pPr marL="6340953" indent="0">
              <a:buNone/>
              <a:defRPr sz="3963"/>
            </a:lvl8pPr>
            <a:lvl9pPr marL="7246803" indent="0">
              <a:buNone/>
              <a:defRPr sz="3963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0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6208" y="730250"/>
            <a:ext cx="5208508" cy="1162367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684" y="730250"/>
            <a:ext cx="15323582" cy="1162367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31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31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684" y="730251"/>
            <a:ext cx="2083403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684" y="3651250"/>
            <a:ext cx="2083403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684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1476" y="12712701"/>
            <a:ext cx="815244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9751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811701" rtl="0" eaLnBrk="1" latinLnBrk="0" hangingPunct="1">
        <a:lnSpc>
          <a:spcPct val="90000"/>
        </a:lnSpc>
        <a:spcBef>
          <a:spcPct val="0"/>
        </a:spcBef>
        <a:buNone/>
        <a:defRPr sz="87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925" indent="-452925" algn="l" defTabSz="1811701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87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4755" kern="1200">
          <a:solidFill>
            <a:schemeClr val="tx1"/>
          </a:solidFill>
          <a:latin typeface="+mn-lt"/>
          <a:ea typeface="+mn-ea"/>
          <a:cs typeface="+mn-cs"/>
        </a:defRPr>
      </a:lvl2pPr>
      <a:lvl3pPr marL="226462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963" kern="1200">
          <a:solidFill>
            <a:schemeClr val="tx1"/>
          </a:solidFill>
          <a:latin typeface="+mn-lt"/>
          <a:ea typeface="+mn-ea"/>
          <a:cs typeface="+mn-cs"/>
        </a:defRPr>
      </a:lvl3pPr>
      <a:lvl4pPr marL="31704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40763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98217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8880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79387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69972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1pPr>
      <a:lvl2pPr marL="90585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2pPr>
      <a:lvl3pPr marL="18117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3pPr>
      <a:lvl4pPr marL="271755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36234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52925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43510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34095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24680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255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5400" b="1" dirty="0">
                <a:solidFill>
                  <a:srgbClr val="0070C0"/>
                </a:solidFill>
              </a:rPr>
              <a:t>Capítulo </a:t>
            </a:r>
            <a:r>
              <a:rPr lang="es-ES" sz="5400" b="1" dirty="0" smtClean="0">
                <a:solidFill>
                  <a:srgbClr val="0070C0"/>
                </a:solidFill>
              </a:rPr>
              <a:t>7 Teoría,  prueba  y  puesta  en  servicio  </a:t>
            </a:r>
            <a:r>
              <a:rPr lang="es-ES" sz="5400" b="1" dirty="0">
                <a:solidFill>
                  <a:srgbClr val="0070C0"/>
                </a:solidFill>
              </a:rPr>
              <a:t>de </a:t>
            </a:r>
            <a:r>
              <a:rPr lang="es-ES" sz="5400" b="1" dirty="0" smtClean="0">
                <a:solidFill>
                  <a:srgbClr val="0070C0"/>
                </a:solidFill>
              </a:rPr>
              <a:t>interruptores </a:t>
            </a:r>
            <a:r>
              <a:rPr lang="es-ES" sz="5400" b="1" dirty="0">
                <a:solidFill>
                  <a:srgbClr val="0070C0"/>
                </a:solidFill>
              </a:rPr>
              <a:t>automáticos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b="1" dirty="0" smtClean="0"/>
              <a:t>7.1 INTRODUCCIÓN</a:t>
            </a:r>
          </a:p>
          <a:p>
            <a:pPr algn="just"/>
            <a:r>
              <a:rPr lang="es-ES" sz="2800" dirty="0" smtClean="0"/>
              <a:t>Los </a:t>
            </a:r>
            <a:r>
              <a:rPr lang="es-ES" sz="2800" dirty="0"/>
              <a:t>interruptores </a:t>
            </a:r>
            <a:r>
              <a:rPr lang="es-ES" sz="2800" dirty="0" smtClean="0"/>
              <a:t>varían desde simples interruptores </a:t>
            </a:r>
            <a:r>
              <a:rPr lang="es-ES" sz="2800" dirty="0"/>
              <a:t>de caja </a:t>
            </a:r>
            <a:r>
              <a:rPr lang="es-ES" sz="2800" dirty="0" smtClean="0"/>
              <a:t>moldeada </a:t>
            </a:r>
            <a:r>
              <a:rPr lang="es-ES" sz="2800" dirty="0"/>
              <a:t>que se usan en </a:t>
            </a:r>
            <a:r>
              <a:rPr lang="es-ES" sz="2800" dirty="0" smtClean="0"/>
              <a:t>iluminación  de 120 V  hasta unidades </a:t>
            </a:r>
            <a:r>
              <a:rPr lang="es-ES" sz="2800" dirty="0"/>
              <a:t>complejas que se usan a 750 </a:t>
            </a:r>
            <a:r>
              <a:rPr lang="es-ES" sz="2800" dirty="0" err="1"/>
              <a:t>kV</a:t>
            </a:r>
            <a:r>
              <a:rPr lang="es-ES" sz="2800" dirty="0"/>
              <a:t>. Los </a:t>
            </a:r>
            <a:r>
              <a:rPr lang="es-ES" sz="2800" dirty="0" smtClean="0"/>
              <a:t>factores principales </a:t>
            </a:r>
            <a:r>
              <a:rPr lang="es-ES" sz="2800" dirty="0"/>
              <a:t>en el diseño de </a:t>
            </a:r>
            <a:r>
              <a:rPr lang="es-ES" sz="2800" dirty="0" smtClean="0"/>
              <a:t>CB  incluyen el método de extinción </a:t>
            </a:r>
            <a:r>
              <a:rPr lang="es-ES" sz="2800" dirty="0"/>
              <a:t>de las corrientes de falla y </a:t>
            </a:r>
            <a:r>
              <a:rPr lang="es-ES" sz="2800" dirty="0" smtClean="0"/>
              <a:t>la velocidad  del mecanismo </a:t>
            </a:r>
            <a:r>
              <a:rPr lang="es-ES" sz="2800" dirty="0"/>
              <a:t>operativo, el medio de interrupción del arco y el </a:t>
            </a:r>
            <a:r>
              <a:rPr lang="es-ES" sz="2800" dirty="0" smtClean="0"/>
              <a:t>sistema </a:t>
            </a:r>
            <a:r>
              <a:rPr lang="es-ES" sz="2800" dirty="0"/>
              <a:t>de aislación.</a:t>
            </a:r>
          </a:p>
          <a:p>
            <a:pPr algn="just"/>
            <a:r>
              <a:rPr lang="es-ES" sz="2800" dirty="0"/>
              <a:t>Las funciones de CB son: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  Abrir y </a:t>
            </a:r>
            <a:r>
              <a:rPr lang="es-ES" sz="2800" b="1" dirty="0"/>
              <a:t>cerrar el circuito eléctrico de </a:t>
            </a:r>
            <a:r>
              <a:rPr lang="es-ES" sz="2800" b="1" dirty="0" smtClean="0"/>
              <a:t>forma manual </a:t>
            </a:r>
            <a:r>
              <a:rPr lang="es-ES" sz="2800" b="1" dirty="0"/>
              <a:t>y </a:t>
            </a:r>
            <a:r>
              <a:rPr lang="es-ES" sz="2800" b="1" dirty="0" smtClean="0"/>
              <a:t>automática </a:t>
            </a:r>
            <a:r>
              <a:rPr lang="es-ES" sz="2800" b="1" dirty="0"/>
              <a:t>y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  Disparar </a:t>
            </a:r>
            <a:r>
              <a:rPr lang="es-ES" sz="2800" b="1" dirty="0"/>
              <a:t>en caso de cortocircuito para aislar la parte </a:t>
            </a:r>
            <a:r>
              <a:rPr lang="es-ES" sz="2800" b="1" dirty="0" smtClean="0"/>
              <a:t>defectuosa </a:t>
            </a:r>
            <a:r>
              <a:rPr lang="es-ES" sz="2800" b="1" dirty="0"/>
              <a:t>del sistema.</a:t>
            </a:r>
          </a:p>
          <a:p>
            <a:pPr algn="just"/>
            <a:r>
              <a:rPr lang="es-ES" sz="2800" dirty="0"/>
              <a:t>Las magnitudes nominales de un CB incluyen las siguientes:</a:t>
            </a:r>
          </a:p>
          <a:p>
            <a:pPr algn="just"/>
            <a:r>
              <a:rPr lang="es-ES" sz="2800" b="1" dirty="0"/>
              <a:t>1. Valores de tensión</a:t>
            </a:r>
          </a:p>
          <a:p>
            <a:pPr lvl="1" algn="just"/>
            <a:r>
              <a:rPr lang="es-ES" sz="2800" b="1" dirty="0"/>
              <a:t>A</a:t>
            </a:r>
            <a:r>
              <a:rPr lang="es-ES" sz="2800" b="1" dirty="0" smtClean="0"/>
              <a:t>. Valores </a:t>
            </a:r>
            <a:r>
              <a:rPr lang="es-ES" sz="2800" b="1" dirty="0"/>
              <a:t>nominales en </a:t>
            </a:r>
            <a:r>
              <a:rPr lang="es-ES" sz="2800" b="1" dirty="0" err="1"/>
              <a:t>kV</a:t>
            </a:r>
            <a:endParaRPr lang="es-ES" sz="2800" b="1" dirty="0"/>
          </a:p>
          <a:p>
            <a:pPr lvl="1" algn="just"/>
            <a:r>
              <a:rPr lang="es-ES" sz="2800" b="1" dirty="0"/>
              <a:t>B</a:t>
            </a:r>
            <a:r>
              <a:rPr lang="es-ES" sz="2800" b="1" dirty="0" smtClean="0"/>
              <a:t>.  Tensión máxima </a:t>
            </a:r>
            <a:r>
              <a:rPr lang="es-ES" sz="2800" b="1" dirty="0"/>
              <a:t>al que </a:t>
            </a:r>
            <a:r>
              <a:rPr lang="es-ES" sz="2800" b="1" dirty="0" smtClean="0"/>
              <a:t>se puede </a:t>
            </a:r>
            <a:r>
              <a:rPr lang="es-ES" sz="2800" b="1" dirty="0"/>
              <a:t>operar el interruptor;</a:t>
            </a:r>
          </a:p>
          <a:p>
            <a:pPr algn="just"/>
            <a:r>
              <a:rPr lang="es-ES" sz="2800" b="1" dirty="0"/>
              <a:t>2</a:t>
            </a:r>
            <a:r>
              <a:rPr lang="es-ES" sz="2800" b="1" dirty="0" smtClean="0"/>
              <a:t>. Tensión </a:t>
            </a:r>
            <a:r>
              <a:rPr lang="es-ES" sz="2800" b="1" dirty="0"/>
              <a:t>soportada por el nivel de aislación. Valor eficaz </a:t>
            </a:r>
            <a:r>
              <a:rPr lang="es-ES" sz="2800" b="1" dirty="0" smtClean="0"/>
              <a:t>(</a:t>
            </a:r>
            <a:r>
              <a:rPr lang="es-ES" sz="2800" b="1" dirty="0"/>
              <a:t>RMS) </a:t>
            </a:r>
            <a:r>
              <a:rPr lang="es-ES" sz="2800" b="1" dirty="0" err="1"/>
              <a:t>kV</a:t>
            </a:r>
            <a:r>
              <a:rPr lang="es-ES" sz="2800" b="1" dirty="0"/>
              <a:t> a 50 o 60 Hz;</a:t>
            </a:r>
          </a:p>
          <a:p>
            <a:pPr algn="just"/>
            <a:r>
              <a:rPr lang="es-ES" sz="2800" b="1" dirty="0"/>
              <a:t>3. Valores de Corriente</a:t>
            </a:r>
          </a:p>
          <a:p>
            <a:pPr lvl="1" algn="just"/>
            <a:r>
              <a:rPr lang="es-ES" sz="2800" b="1" dirty="0"/>
              <a:t>a</a:t>
            </a:r>
            <a:r>
              <a:rPr lang="es-ES" sz="2800" b="1" dirty="0" smtClean="0"/>
              <a:t>.  Valor nominal a 50 o 60 Hz en A: corriente que transporta </a:t>
            </a:r>
            <a:r>
              <a:rPr lang="es-ES" sz="2800" b="1" dirty="0"/>
              <a:t>el interruptor en condiciones normales sin </a:t>
            </a:r>
            <a:r>
              <a:rPr lang="es-ES" sz="2800" b="1" dirty="0" smtClean="0"/>
              <a:t>exceder </a:t>
            </a:r>
            <a:r>
              <a:rPr lang="es-ES" sz="2800" b="1" dirty="0"/>
              <a:t>los límites de temperatura.</a:t>
            </a:r>
          </a:p>
          <a:p>
            <a:pPr lvl="1" algn="just"/>
            <a:r>
              <a:rPr lang="es-ES" sz="2800" b="1" dirty="0"/>
              <a:t>b</a:t>
            </a:r>
            <a:r>
              <a:rPr lang="es-ES" sz="2800" b="1" dirty="0" smtClean="0"/>
              <a:t>.  </a:t>
            </a:r>
            <a:r>
              <a:rPr lang="es-ES" sz="2800" b="1" dirty="0"/>
              <a:t>Valor nominal de corta duración de aproximadamente </a:t>
            </a:r>
            <a:r>
              <a:rPr lang="es-ES" sz="2800" b="1" dirty="0" smtClean="0"/>
              <a:t>1,6 </a:t>
            </a:r>
            <a:r>
              <a:rPr lang="es-ES" sz="2800" b="1" dirty="0"/>
              <a:t>de la corriente de interrupción nominal</a:t>
            </a:r>
          </a:p>
          <a:p>
            <a:pPr lvl="1" algn="just"/>
            <a:r>
              <a:rPr lang="es-ES" sz="2800" b="1" dirty="0" smtClean="0"/>
              <a:t>c.  </a:t>
            </a:r>
            <a:r>
              <a:rPr lang="es-ES" sz="2800" b="1" dirty="0"/>
              <a:t>Valor nominal momentáneo hasta 1 segundo</a:t>
            </a:r>
          </a:p>
          <a:p>
            <a:pPr lvl="1" algn="just"/>
            <a:r>
              <a:rPr lang="es-ES" sz="2800" b="1" dirty="0" smtClean="0"/>
              <a:t>d.  </a:t>
            </a:r>
            <a:r>
              <a:rPr lang="es-ES" sz="2800" b="1" dirty="0"/>
              <a:t>Valor nominal de 4 s;</a:t>
            </a:r>
          </a:p>
          <a:p>
            <a:pPr algn="just"/>
            <a:r>
              <a:rPr lang="es-ES" sz="2800" b="1" dirty="0"/>
              <a:t>4. El Valor nominal de Interrupción es la corriente más alta </a:t>
            </a:r>
            <a:r>
              <a:rPr lang="es-ES" sz="2800" b="1" dirty="0" smtClean="0"/>
              <a:t>que </a:t>
            </a:r>
            <a:r>
              <a:rPr lang="es-ES" sz="2800" b="1" dirty="0"/>
              <a:t>el interruptor debe interrumpir a tensión nominal, en </a:t>
            </a:r>
            <a:r>
              <a:rPr lang="es-ES" sz="2800" b="1" dirty="0" smtClean="0"/>
              <a:t>general </a:t>
            </a:r>
            <a:r>
              <a:rPr lang="es-ES" sz="2800" b="1" dirty="0"/>
              <a:t>es aproximadamente 16 veces la corriente </a:t>
            </a:r>
            <a:r>
              <a:rPr lang="es-ES" sz="2800" b="1" dirty="0" smtClean="0"/>
              <a:t>continua </a:t>
            </a:r>
            <a:r>
              <a:rPr lang="es-ES" sz="2800" b="1" dirty="0"/>
              <a:t>nominal del interruptor</a:t>
            </a:r>
          </a:p>
          <a:p>
            <a:pPr lvl="1" algn="just"/>
            <a:r>
              <a:rPr lang="es-ES" sz="2800" b="1" dirty="0"/>
              <a:t>a</a:t>
            </a:r>
            <a:r>
              <a:rPr lang="es-ES" sz="2800" b="1" dirty="0" smtClean="0"/>
              <a:t>.  MVA nominales trifásicos</a:t>
            </a:r>
            <a:r>
              <a:rPr lang="es-ES" sz="2800" b="1" dirty="0"/>
              <a:t>: </a:t>
            </a:r>
            <a:r>
              <a:rPr lang="es-ES" sz="2800" b="1" dirty="0" smtClean="0"/>
              <a:t>capacidad de  </a:t>
            </a:r>
            <a:r>
              <a:rPr lang="es-ES" sz="2800" b="1" dirty="0"/>
              <a:t>interrupción</a:t>
            </a:r>
          </a:p>
          <a:p>
            <a:pPr lvl="1" algn="just"/>
            <a:r>
              <a:rPr lang="es-ES" sz="2800" b="1" dirty="0"/>
              <a:t>b</a:t>
            </a:r>
            <a:r>
              <a:rPr lang="es-ES" sz="2800" b="1" dirty="0" smtClean="0"/>
              <a:t>.  </a:t>
            </a:r>
            <a:r>
              <a:rPr lang="es-ES" sz="2800" b="1" dirty="0"/>
              <a:t>A </a:t>
            </a:r>
            <a:r>
              <a:rPr lang="es-ES" sz="2800" b="1" dirty="0" err="1"/>
              <a:t>a</a:t>
            </a:r>
            <a:r>
              <a:rPr lang="es-ES" sz="2800" b="1" dirty="0"/>
              <a:t> tensión nominal</a:t>
            </a:r>
          </a:p>
          <a:p>
            <a:pPr marL="1423264" lvl="1" indent="-514350" algn="just">
              <a:buAutoNum type="alphaLcPeriod" startAt="3"/>
            </a:pPr>
            <a:r>
              <a:rPr lang="es-ES" sz="2800" b="1" dirty="0" smtClean="0"/>
              <a:t>A </a:t>
            </a:r>
            <a:r>
              <a:rPr lang="es-ES" sz="2800" b="1" dirty="0"/>
              <a:t>máximos</a:t>
            </a:r>
            <a:r>
              <a:rPr lang="es-ES" sz="2800" b="1" dirty="0" smtClean="0"/>
              <a:t>;</a:t>
            </a:r>
          </a:p>
          <a:p>
            <a:pPr algn="just"/>
            <a:r>
              <a:rPr lang="es-ES" sz="2800" b="1" dirty="0" smtClean="0"/>
              <a:t>5</a:t>
            </a:r>
            <a:r>
              <a:rPr lang="es-ES" sz="2800" b="1" dirty="0"/>
              <a:t>. Tiempo de actuación en ciclos</a:t>
            </a:r>
          </a:p>
          <a:p>
            <a:pPr lvl="1" algn="just"/>
            <a:r>
              <a:rPr lang="es-ES" sz="2800" b="1" dirty="0"/>
              <a:t>a. El tiempo de cierre es el intervalo entre la activación del </a:t>
            </a:r>
            <a:r>
              <a:rPr lang="es-ES" sz="2800" b="1" dirty="0" smtClean="0"/>
              <a:t>circuito </a:t>
            </a:r>
            <a:r>
              <a:rPr lang="es-ES" sz="2800" b="1" dirty="0"/>
              <a:t>de cierre y la apertura </a:t>
            </a:r>
            <a:r>
              <a:rPr lang="es-ES" sz="2800" b="1" dirty="0" smtClean="0"/>
              <a:t>de los </a:t>
            </a:r>
            <a:r>
              <a:rPr lang="es-ES" sz="2800" b="1" dirty="0"/>
              <a:t>contactos </a:t>
            </a:r>
            <a:r>
              <a:rPr lang="es-ES" sz="2800" b="1" dirty="0" smtClean="0"/>
              <a:t>de arco del </a:t>
            </a:r>
            <a:r>
              <a:rPr lang="es-ES" sz="2800" b="1" dirty="0"/>
              <a:t>interruptor.</a:t>
            </a:r>
          </a:p>
          <a:p>
            <a:pPr lvl="1" algn="just"/>
            <a:r>
              <a:rPr lang="es-ES" sz="2800" b="1" dirty="0"/>
              <a:t>b. El tiempo de separación del contacto es el intervalo </a:t>
            </a:r>
            <a:r>
              <a:rPr lang="es-ES" sz="2800" b="1" dirty="0" smtClean="0"/>
              <a:t>entre </a:t>
            </a:r>
            <a:r>
              <a:rPr lang="es-ES" sz="2800" b="1" dirty="0"/>
              <a:t>la activación de la bobina de disparo y la </a:t>
            </a:r>
            <a:r>
              <a:rPr lang="es-ES" sz="2800" b="1" dirty="0" smtClean="0"/>
              <a:t>separación </a:t>
            </a:r>
            <a:r>
              <a:rPr lang="es-ES" sz="2800" b="1" dirty="0"/>
              <a:t>de los contactos de arco primario del </a:t>
            </a:r>
            <a:r>
              <a:rPr lang="es-ES" sz="2800" b="1" dirty="0" smtClean="0"/>
              <a:t>interruptor.</a:t>
            </a:r>
          </a:p>
        </p:txBody>
      </p:sp>
    </p:spTree>
    <p:extLst>
      <p:ext uri="{BB962C8B-B14F-4D97-AF65-F5344CB8AC3E}">
        <p14:creationId xmlns:p14="http://schemas.microsoft.com/office/powerpoint/2010/main" val="3794452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11369431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dirty="0"/>
          </a:p>
          <a:p>
            <a:pPr lvl="1" algn="just"/>
            <a:r>
              <a:rPr lang="es-ES" sz="2800" b="1" dirty="0"/>
              <a:t>c. El tiempo </a:t>
            </a:r>
            <a:r>
              <a:rPr lang="es-ES" sz="2800" b="1" dirty="0" smtClean="0"/>
              <a:t>de arco es el </a:t>
            </a:r>
            <a:r>
              <a:rPr lang="es-ES" sz="2800" b="1" dirty="0"/>
              <a:t>intervalo entre la separación de </a:t>
            </a:r>
            <a:r>
              <a:rPr lang="es-ES" sz="2800" b="1" dirty="0" smtClean="0"/>
              <a:t>los </a:t>
            </a:r>
            <a:r>
              <a:rPr lang="es-ES" sz="2800" b="1" dirty="0"/>
              <a:t>contactos de arco primario y la extinción del arco en </a:t>
            </a:r>
            <a:r>
              <a:rPr lang="es-ES" sz="2800" b="1" dirty="0" smtClean="0"/>
              <a:t>los </a:t>
            </a:r>
            <a:r>
              <a:rPr lang="es-ES" sz="2800" b="1" dirty="0"/>
              <a:t>contactos primarios del interruptor.</a:t>
            </a:r>
          </a:p>
          <a:p>
            <a:pPr lvl="1" algn="just"/>
            <a:r>
              <a:rPr lang="es-ES" sz="2800" b="1" dirty="0"/>
              <a:t>d. El tiempo de interrupción del tiempo de disparo es el </a:t>
            </a:r>
            <a:r>
              <a:rPr lang="es-ES" sz="2800" b="1" dirty="0" smtClean="0"/>
              <a:t>intervalo </a:t>
            </a:r>
            <a:r>
              <a:rPr lang="es-ES" sz="2800" b="1" dirty="0"/>
              <a:t>entre la activación </a:t>
            </a:r>
            <a:r>
              <a:rPr lang="es-ES" sz="2800" b="1" dirty="0" smtClean="0"/>
              <a:t>de la </a:t>
            </a:r>
            <a:r>
              <a:rPr lang="es-ES" sz="2800" b="1" dirty="0"/>
              <a:t>bobina </a:t>
            </a:r>
            <a:r>
              <a:rPr lang="es-ES" sz="2800" b="1" dirty="0" smtClean="0"/>
              <a:t>de disparo </a:t>
            </a:r>
            <a:r>
              <a:rPr lang="es-ES" sz="2800" b="1" dirty="0"/>
              <a:t>y </a:t>
            </a:r>
            <a:r>
              <a:rPr lang="es-ES" sz="2800" b="1" dirty="0" smtClean="0"/>
              <a:t>la extinción del arco en </a:t>
            </a:r>
            <a:r>
              <a:rPr lang="es-ES" sz="2800" b="1" dirty="0"/>
              <a:t>los </a:t>
            </a:r>
            <a:r>
              <a:rPr lang="es-ES" sz="2800" b="1" dirty="0" smtClean="0"/>
              <a:t>contactos primarios del interruptor</a:t>
            </a:r>
            <a:r>
              <a:rPr lang="es-ES" sz="2800" b="1" dirty="0"/>
              <a:t>.</a:t>
            </a:r>
          </a:p>
          <a:p>
            <a:pPr lvl="1" algn="just"/>
            <a:r>
              <a:rPr lang="es-ES" sz="2800" b="1" dirty="0"/>
              <a:t>e. El tiempo de </a:t>
            </a:r>
            <a:r>
              <a:rPr lang="es-ES" sz="2800" b="1" dirty="0" err="1"/>
              <a:t>recierre</a:t>
            </a:r>
            <a:r>
              <a:rPr lang="es-ES" sz="2800" b="1" dirty="0"/>
              <a:t> es el intervalo entre la activación </a:t>
            </a:r>
            <a:r>
              <a:rPr lang="es-ES" sz="2800" b="1" dirty="0" smtClean="0"/>
              <a:t>de </a:t>
            </a:r>
            <a:r>
              <a:rPr lang="es-ES" sz="2800" b="1" dirty="0"/>
              <a:t>la bobina de disparo cuando el interruptor está en </a:t>
            </a:r>
            <a:r>
              <a:rPr lang="es-ES" sz="2800" b="1" dirty="0" smtClean="0"/>
              <a:t>la </a:t>
            </a:r>
            <a:r>
              <a:rPr lang="es-ES" sz="2800" b="1" dirty="0"/>
              <a:t>posición cerrada y la creación de los contactos de </a:t>
            </a:r>
            <a:r>
              <a:rPr lang="es-ES" sz="2800" b="1" dirty="0" smtClean="0"/>
              <a:t>arco </a:t>
            </a:r>
            <a:r>
              <a:rPr lang="es-ES" sz="2800" b="1" dirty="0"/>
              <a:t>primario en la carrera de </a:t>
            </a:r>
            <a:r>
              <a:rPr lang="es-ES" sz="2800" b="1" dirty="0" err="1"/>
              <a:t>recierre</a:t>
            </a:r>
            <a:r>
              <a:rPr lang="es-ES" sz="2800" b="1" dirty="0"/>
              <a:t>.</a:t>
            </a:r>
          </a:p>
          <a:p>
            <a:pPr lvl="1" algn="just"/>
            <a:r>
              <a:rPr lang="es-ES" sz="2800" b="1" dirty="0"/>
              <a:t>f. El tiempo libre de disparo es </a:t>
            </a:r>
            <a:r>
              <a:rPr lang="es-ES" sz="2800" b="1" dirty="0" smtClean="0"/>
              <a:t>el  intervalo  entre el contacto de los </a:t>
            </a:r>
            <a:r>
              <a:rPr lang="es-ES" sz="2800" b="1" dirty="0"/>
              <a:t>contactos principales y la separación de </a:t>
            </a:r>
            <a:r>
              <a:rPr lang="es-ES" sz="2800" b="1" dirty="0" smtClean="0"/>
              <a:t>los </a:t>
            </a:r>
            <a:r>
              <a:rPr lang="es-ES" sz="2800" b="1" dirty="0"/>
              <a:t>contactos principales cuando el </a:t>
            </a:r>
            <a:r>
              <a:rPr lang="es-ES" sz="2800" b="1" dirty="0" smtClean="0"/>
              <a:t>interruptor ha intentado </a:t>
            </a:r>
            <a:r>
              <a:rPr lang="es-ES" sz="2800" b="1" dirty="0"/>
              <a:t>cerrar una condición de falla desconocida.</a:t>
            </a:r>
          </a:p>
          <a:p>
            <a:pPr lvl="1" algn="just"/>
            <a:r>
              <a:rPr lang="es-ES" sz="2800" b="1" dirty="0"/>
              <a:t>g. Ciclo de trabajo del interruptor: cada interruptor tiene </a:t>
            </a:r>
            <a:r>
              <a:rPr lang="es-ES" sz="2800" b="1" dirty="0" smtClean="0"/>
              <a:t>una </a:t>
            </a:r>
            <a:r>
              <a:rPr lang="es-ES" sz="2800" b="1" dirty="0"/>
              <a:t>secuencia de ciclos de operación dependiendo del </a:t>
            </a:r>
            <a:r>
              <a:rPr lang="es-ES" sz="2800" b="1" dirty="0" smtClean="0"/>
              <a:t>tiempo </a:t>
            </a:r>
            <a:r>
              <a:rPr lang="es-ES" sz="2800" b="1" dirty="0"/>
              <a:t>de reinicio del mecanismo del interruptor entre </a:t>
            </a:r>
            <a:r>
              <a:rPr lang="es-ES" sz="2800" b="1" dirty="0" smtClean="0"/>
              <a:t>la </a:t>
            </a:r>
            <a:r>
              <a:rPr lang="es-ES" sz="2800" b="1" dirty="0"/>
              <a:t>operación de apertura y cierre y entre la operación de </a:t>
            </a:r>
            <a:r>
              <a:rPr lang="es-ES" sz="2800" b="1" dirty="0" smtClean="0"/>
              <a:t>cierre </a:t>
            </a:r>
            <a:r>
              <a:rPr lang="es-ES" sz="2800" b="1" dirty="0"/>
              <a:t>y apertura.</a:t>
            </a:r>
          </a:p>
          <a:p>
            <a:pPr lvl="1" algn="just"/>
            <a:r>
              <a:rPr lang="es-ES" sz="2800" b="1" dirty="0"/>
              <a:t>h</a:t>
            </a:r>
            <a:r>
              <a:rPr lang="es-ES" sz="2800" b="1" dirty="0" smtClean="0"/>
              <a:t>.  </a:t>
            </a:r>
            <a:r>
              <a:rPr lang="es-ES" sz="2800" b="1" dirty="0"/>
              <a:t>Cierre (C)</a:t>
            </a:r>
          </a:p>
          <a:p>
            <a:pPr lvl="1" algn="just"/>
            <a:r>
              <a:rPr lang="es-ES" sz="2800" b="1" dirty="0"/>
              <a:t>i</a:t>
            </a:r>
            <a:r>
              <a:rPr lang="es-ES" sz="2800" b="1" dirty="0" smtClean="0"/>
              <a:t>.  Apertura </a:t>
            </a:r>
            <a:r>
              <a:rPr lang="es-ES" sz="2800" b="1" dirty="0"/>
              <a:t>(O)</a:t>
            </a:r>
          </a:p>
          <a:p>
            <a:pPr lvl="1" algn="just"/>
            <a:r>
              <a:rPr lang="es-ES" sz="2800" b="1" dirty="0"/>
              <a:t>j</a:t>
            </a:r>
            <a:r>
              <a:rPr lang="es-ES" sz="2800" b="1" dirty="0" smtClean="0"/>
              <a:t>.  Secuencia de funcionamiento o ciclo de trabajo del CB</a:t>
            </a:r>
            <a:r>
              <a:rPr lang="es-ES" sz="2800" b="1" dirty="0"/>
              <a:t>. </a:t>
            </a:r>
          </a:p>
          <a:p>
            <a:pPr lvl="1" algn="just"/>
            <a:r>
              <a:rPr lang="es-ES" sz="2800" b="1" dirty="0"/>
              <a:t>O — 0,3 s — CO — 3 min — CO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7.2 </a:t>
            </a:r>
            <a:r>
              <a:rPr lang="es-ES" sz="2800" b="1" dirty="0" smtClean="0"/>
              <a:t>PRINCIPIO DE </a:t>
            </a:r>
            <a:r>
              <a:rPr lang="es-ES" sz="2800" b="1" dirty="0"/>
              <a:t>INTERRUPCIÓN DEL </a:t>
            </a:r>
            <a:r>
              <a:rPr lang="es-ES" sz="2800" b="1" dirty="0" smtClean="0"/>
              <a:t>ARCO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El CB debe proporcionar un medio aislante que sea </a:t>
            </a:r>
            <a:r>
              <a:rPr lang="es-ES" sz="2800" dirty="0" smtClean="0"/>
              <a:t>suficiente </a:t>
            </a:r>
            <a:r>
              <a:rPr lang="es-ES" sz="2800" dirty="0"/>
              <a:t>para evitar que la corriente continúe </a:t>
            </a:r>
            <a:r>
              <a:rPr lang="es-ES" sz="2800" dirty="0" smtClean="0"/>
              <a:t>circulando durante </a:t>
            </a:r>
            <a:r>
              <a:rPr lang="es-ES" sz="2800" dirty="0"/>
              <a:t>la interrupción de la corriente. El circuito </a:t>
            </a:r>
            <a:r>
              <a:rPr lang="es-ES" sz="2800" dirty="0" smtClean="0"/>
              <a:t>generalmente </a:t>
            </a:r>
            <a:r>
              <a:rPr lang="es-ES" sz="2800" dirty="0"/>
              <a:t>se abre dibujando un arco entre los contactos </a:t>
            </a:r>
            <a:r>
              <a:rPr lang="es-ES" sz="2800" dirty="0" smtClean="0"/>
              <a:t>hasta </a:t>
            </a:r>
            <a:r>
              <a:rPr lang="es-ES" sz="2800" dirty="0"/>
              <a:t>que el arco ya no </a:t>
            </a:r>
            <a:r>
              <a:rPr lang="es-ES" sz="2800" dirty="0" smtClean="0"/>
              <a:t>puede sostenerse y se extingue como </a:t>
            </a:r>
            <a:r>
              <a:rPr lang="es-ES" sz="2800" dirty="0"/>
              <a:t>se muestra en la Figura </a:t>
            </a:r>
            <a:r>
              <a:rPr lang="es-ES" sz="2800" dirty="0" smtClean="0"/>
              <a:t>7.1.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3528430" y="7813992"/>
            <a:ext cx="92304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3600" dirty="0"/>
          </a:p>
          <a:p>
            <a:pPr algn="ctr"/>
            <a:r>
              <a:rPr lang="es-ES" sz="2800" b="1" dirty="0"/>
              <a:t>FIGURA 7.1 Forma de onda de tensión del   proceso   de interrupción del interruptor. (A) Antes de cortocircuito (SC); (B) durante SC; y (C) después de SC.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2339" y="2114378"/>
            <a:ext cx="11347939" cy="569961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2262339" y="9752984"/>
            <a:ext cx="1134793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/>
              <a:t>La extinción del arco se realiza a una corriente de cero y </a:t>
            </a:r>
            <a:r>
              <a:rPr lang="es-ES" sz="2800" dirty="0" smtClean="0"/>
              <a:t>se inyecta </a:t>
            </a:r>
            <a:r>
              <a:rPr lang="es-ES" sz="2800" dirty="0"/>
              <a:t>un dieléctrico entre los contactos más rápido de lo </a:t>
            </a:r>
            <a:r>
              <a:rPr lang="es-ES" sz="2800" dirty="0" smtClean="0"/>
              <a:t>que </a:t>
            </a:r>
            <a:r>
              <a:rPr lang="es-ES" sz="2800" dirty="0"/>
              <a:t>puede acumularse la tensión de recuperación. </a:t>
            </a:r>
            <a:endParaRPr lang="es-ES" sz="2800" dirty="0" smtClean="0"/>
          </a:p>
          <a:p>
            <a:pPr algn="just"/>
            <a:r>
              <a:rPr lang="es-ES" sz="2800" dirty="0" smtClean="0"/>
              <a:t>Este proceso </a:t>
            </a:r>
            <a:r>
              <a:rPr lang="es-ES" sz="2800" dirty="0"/>
              <a:t>es el mismo independientemente del medio </a:t>
            </a:r>
            <a:r>
              <a:rPr lang="es-ES" sz="2800" dirty="0" smtClean="0"/>
              <a:t>dieléctrico </a:t>
            </a:r>
            <a:r>
              <a:rPr lang="es-ES" sz="2800" dirty="0"/>
              <a:t>utilizado</a:t>
            </a:r>
            <a:r>
              <a:rPr lang="es-ES" sz="2800" dirty="0" smtClean="0"/>
              <a:t>.</a:t>
            </a:r>
            <a:r>
              <a:rPr lang="es-ES" sz="2800" dirty="0"/>
              <a:t> </a:t>
            </a:r>
            <a:r>
              <a:rPr lang="es-ES" sz="2800" dirty="0" smtClean="0"/>
              <a:t>La Figura </a:t>
            </a:r>
            <a:r>
              <a:rPr lang="es-ES" sz="2800" dirty="0"/>
              <a:t>7.1 muestra solo la forma de onda de tensión de una </a:t>
            </a:r>
            <a:r>
              <a:rPr lang="es-ES" sz="2800" dirty="0" smtClean="0"/>
              <a:t>condición </a:t>
            </a:r>
            <a:r>
              <a:rPr lang="es-ES" sz="2800" dirty="0"/>
              <a:t>de funcionamiento normal, a través de un </a:t>
            </a:r>
            <a:r>
              <a:rPr lang="es-ES" sz="2800" dirty="0" smtClean="0"/>
              <a:t>cortocircuito</a:t>
            </a:r>
            <a:r>
              <a:rPr lang="es-ES" sz="2800" dirty="0"/>
              <a:t>, y luego vuelve a la tensión de recuperación. </a:t>
            </a:r>
          </a:p>
        </p:txBody>
      </p:sp>
    </p:spTree>
    <p:extLst>
      <p:ext uri="{BB962C8B-B14F-4D97-AF65-F5344CB8AC3E}">
        <p14:creationId xmlns:p14="http://schemas.microsoft.com/office/powerpoint/2010/main" val="3007789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La Figura </a:t>
            </a:r>
            <a:r>
              <a:rPr lang="es-ES" sz="2800" dirty="0"/>
              <a:t>7.1A muestra el sistema funcionando en condiciones </a:t>
            </a:r>
            <a:r>
              <a:rPr lang="es-ES" sz="2800" dirty="0" smtClean="0"/>
              <a:t>normales</a:t>
            </a:r>
            <a:r>
              <a:rPr lang="es-ES" sz="2800" dirty="0"/>
              <a:t>. Al principio la Figura 7.1B muestra </a:t>
            </a:r>
            <a:r>
              <a:rPr lang="es-ES" sz="2800" dirty="0" smtClean="0"/>
              <a:t>que  ha ocurrido </a:t>
            </a:r>
            <a:r>
              <a:rPr lang="es-ES" sz="2800" dirty="0"/>
              <a:t>un cortocircuito, lo que hará que la tensión vaya </a:t>
            </a:r>
            <a:r>
              <a:rPr lang="es-ES" sz="2800" dirty="0" smtClean="0"/>
              <a:t>teóricamente </a:t>
            </a:r>
            <a:r>
              <a:rPr lang="es-ES" sz="2800" dirty="0"/>
              <a:t>a cero durante la etapa </a:t>
            </a:r>
            <a:r>
              <a:rPr lang="es-ES" sz="2800" dirty="0" smtClean="0"/>
              <a:t>de </a:t>
            </a:r>
            <a:r>
              <a:rPr lang="es-ES" sz="2800" dirty="0" err="1" smtClean="0"/>
              <a:t>prearco</a:t>
            </a:r>
            <a:r>
              <a:rPr lang="es-ES" sz="2800" dirty="0"/>
              <a:t>. A medida </a:t>
            </a:r>
            <a:r>
              <a:rPr lang="es-ES" sz="2800" dirty="0" smtClean="0"/>
              <a:t>que </a:t>
            </a:r>
            <a:r>
              <a:rPr lang="es-ES" sz="2800" dirty="0"/>
              <a:t>los contactos </a:t>
            </a:r>
            <a:r>
              <a:rPr lang="es-ES" sz="2800" dirty="0" smtClean="0"/>
              <a:t>comienzan a </a:t>
            </a:r>
            <a:r>
              <a:rPr lang="es-ES" sz="2800" dirty="0"/>
              <a:t>separarse, la corriente de </a:t>
            </a:r>
            <a:r>
              <a:rPr lang="es-ES" sz="2800" dirty="0" smtClean="0"/>
              <a:t>cortocircuito </a:t>
            </a:r>
            <a:r>
              <a:rPr lang="es-ES" sz="2800" dirty="0"/>
              <a:t>que seguía justo antes de la separación de los </a:t>
            </a:r>
            <a:r>
              <a:rPr lang="es-ES" sz="2800" dirty="0" smtClean="0"/>
              <a:t>contactos </a:t>
            </a:r>
            <a:r>
              <a:rPr lang="es-ES" sz="2800" dirty="0"/>
              <a:t>continúa y establece un arco. La interrupción del </a:t>
            </a:r>
            <a:r>
              <a:rPr lang="es-ES" sz="2800" dirty="0" smtClean="0"/>
              <a:t>arco </a:t>
            </a:r>
            <a:r>
              <a:rPr lang="es-ES" sz="2800" dirty="0"/>
              <a:t>dependerá del tipo de medio aislante (aire, aceite, vacío, </a:t>
            </a:r>
            <a:r>
              <a:rPr lang="es-ES" sz="2800" dirty="0" smtClean="0"/>
              <a:t>SF6</a:t>
            </a:r>
            <a:r>
              <a:rPr lang="es-ES" sz="2800" dirty="0"/>
              <a:t>). Durante la etapa de arco (Figura 7.1B) muestra que el </a:t>
            </a:r>
            <a:r>
              <a:rPr lang="es-ES" sz="2800" dirty="0" smtClean="0"/>
              <a:t>arco </a:t>
            </a:r>
            <a:r>
              <a:rPr lang="es-ES" sz="2800" dirty="0"/>
              <a:t>se extingue en cada corriente cero, debido a la </a:t>
            </a:r>
            <a:r>
              <a:rPr lang="es-ES" sz="2800" dirty="0" smtClean="0"/>
              <a:t>ionización </a:t>
            </a:r>
            <a:r>
              <a:rPr lang="es-ES" sz="2800" dirty="0"/>
              <a:t>del espacio del medio aislante, el arco volverá a </a:t>
            </a:r>
            <a:r>
              <a:rPr lang="es-ES" sz="2800" dirty="0" smtClean="0"/>
              <a:t>comenzar </a:t>
            </a:r>
            <a:r>
              <a:rPr lang="es-ES" sz="2800" dirty="0"/>
              <a:t>a formarse debido a </a:t>
            </a:r>
            <a:r>
              <a:rPr lang="es-ES" sz="2800" dirty="0" smtClean="0"/>
              <a:t>la tensión del sistema a través </a:t>
            </a:r>
            <a:r>
              <a:rPr lang="es-ES" sz="2800" dirty="0"/>
              <a:t>del espacio de contacto. Esta condición de flujo de </a:t>
            </a:r>
            <a:r>
              <a:rPr lang="es-ES" sz="2800" dirty="0" smtClean="0"/>
              <a:t>corriente </a:t>
            </a:r>
            <a:r>
              <a:rPr lang="es-ES" sz="2800" dirty="0"/>
              <a:t>vuelve a provocar que se produzcan </a:t>
            </a:r>
            <a:r>
              <a:rPr lang="es-ES" sz="2800" dirty="0" smtClean="0"/>
              <a:t>picos  de tensión de </a:t>
            </a:r>
            <a:r>
              <a:rPr lang="es-ES" sz="2800" dirty="0"/>
              <a:t>reencendido. Entonces</a:t>
            </a:r>
            <a:r>
              <a:rPr lang="es-ES" sz="2800" dirty="0" smtClean="0"/>
              <a:t>, como se muestra en la Figura </a:t>
            </a:r>
            <a:r>
              <a:rPr lang="es-ES" sz="2800" dirty="0"/>
              <a:t>7.1C, después de que el contacto se haya separado, el </a:t>
            </a:r>
            <a:r>
              <a:rPr lang="es-ES" sz="2800" dirty="0" smtClean="0"/>
              <a:t>cortocircuito </a:t>
            </a:r>
            <a:r>
              <a:rPr lang="es-ES" sz="2800" dirty="0"/>
              <a:t>debe extinguirse y aparece la tensión de </a:t>
            </a:r>
            <a:r>
              <a:rPr lang="es-ES" sz="2800" dirty="0" smtClean="0"/>
              <a:t>recuperación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 smtClean="0"/>
              <a:t>La Figura </a:t>
            </a:r>
            <a:r>
              <a:rPr lang="es-ES" sz="2800" dirty="0"/>
              <a:t>7.2 muestra </a:t>
            </a:r>
            <a:r>
              <a:rPr lang="es-ES" sz="2800" dirty="0" smtClean="0"/>
              <a:t>las rupturas en la </a:t>
            </a:r>
            <a:r>
              <a:rPr lang="es-ES" sz="2800" dirty="0"/>
              <a:t>ventana de corriente </a:t>
            </a:r>
            <a:r>
              <a:rPr lang="es-ES" sz="2800" dirty="0" smtClean="0"/>
              <a:t>cero </a:t>
            </a:r>
            <a:r>
              <a:rPr lang="es-ES" sz="2800" dirty="0"/>
              <a:t>de la condición de reencendido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7.2 </a:t>
            </a:r>
            <a:r>
              <a:rPr lang="es-ES" sz="2800" b="1" dirty="0" smtClean="0"/>
              <a:t>rupturas </a:t>
            </a:r>
            <a:r>
              <a:rPr lang="es-ES" sz="2800" b="1" dirty="0"/>
              <a:t>en la ventana de </a:t>
            </a:r>
            <a:r>
              <a:rPr lang="es-ES" sz="2800" b="1" dirty="0" smtClean="0"/>
              <a:t>corriente cero </a:t>
            </a:r>
            <a:r>
              <a:rPr lang="es-ES" sz="2800" b="1" dirty="0"/>
              <a:t>de la </a:t>
            </a:r>
            <a:r>
              <a:rPr lang="es-ES" sz="2800" b="1" dirty="0" smtClean="0"/>
              <a:t>condición </a:t>
            </a:r>
            <a:r>
              <a:rPr lang="es-ES" sz="2800" b="1" dirty="0"/>
              <a:t>de reencendido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354" y="4174148"/>
            <a:ext cx="11840307" cy="801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225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172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La </a:t>
            </a:r>
            <a:r>
              <a:rPr lang="es-ES" sz="2800" dirty="0"/>
              <a:t>Figura 7.3 muestra la condición de recuperación en la </a:t>
            </a:r>
            <a:r>
              <a:rPr lang="es-ES" sz="2800" dirty="0" smtClean="0"/>
              <a:t>ventana </a:t>
            </a:r>
            <a:r>
              <a:rPr lang="es-ES" sz="2800" dirty="0"/>
              <a:t>de corriente cero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7.3 La condición de recuperación en la ventana de </a:t>
            </a:r>
            <a:r>
              <a:rPr lang="es-ES" sz="2800" b="1" dirty="0" smtClean="0"/>
              <a:t>corriente </a:t>
            </a:r>
            <a:r>
              <a:rPr lang="es-ES" sz="2800" b="1" dirty="0"/>
              <a:t>cero</a:t>
            </a:r>
            <a:r>
              <a:rPr lang="es-ES" sz="2800" b="1" dirty="0" smtClean="0"/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846" y="1318113"/>
            <a:ext cx="13059508" cy="949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215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7.3 </a:t>
            </a:r>
            <a:r>
              <a:rPr lang="es-ES" sz="2800" b="1" dirty="0"/>
              <a:t>TIPOS DE INTERRUPTORES DE CIRCUITO BASADOS EN </a:t>
            </a:r>
            <a:r>
              <a:rPr lang="es-ES" sz="2800" b="1" dirty="0" smtClean="0"/>
              <a:t>MEDIOS </a:t>
            </a:r>
            <a:r>
              <a:rPr lang="es-ES" sz="2800" b="1" dirty="0"/>
              <a:t>AISLANTES</a:t>
            </a:r>
          </a:p>
          <a:p>
            <a:pPr algn="just"/>
            <a:r>
              <a:rPr lang="es-ES" sz="2800" b="1" dirty="0"/>
              <a:t>7.3.1 Interruptor </a:t>
            </a:r>
            <a:r>
              <a:rPr lang="es-ES" sz="2800" b="1" dirty="0" smtClean="0"/>
              <a:t>de aire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Un </a:t>
            </a:r>
            <a:r>
              <a:rPr lang="es-ES" sz="2800" dirty="0" smtClean="0"/>
              <a:t>CB de </a:t>
            </a:r>
            <a:r>
              <a:rPr lang="es-ES" sz="2800" dirty="0"/>
              <a:t>aire emplea aire como medio de aislación y de </a:t>
            </a:r>
            <a:r>
              <a:rPr lang="es-ES" sz="2800" dirty="0" smtClean="0"/>
              <a:t>interrupción</a:t>
            </a:r>
            <a:r>
              <a:rPr lang="es-ES" sz="2800" dirty="0"/>
              <a:t>. Los polos del CB de aire constan de </a:t>
            </a:r>
            <a:r>
              <a:rPr lang="es-ES" sz="2800" dirty="0" smtClean="0"/>
              <a:t>un conjunto de </a:t>
            </a:r>
            <a:r>
              <a:rPr lang="es-ES" sz="2800" dirty="0"/>
              <a:t>contactos principales y un conjunto </a:t>
            </a:r>
            <a:r>
              <a:rPr lang="es-ES" sz="2800" dirty="0" smtClean="0"/>
              <a:t>de contactos de arco</a:t>
            </a:r>
            <a:r>
              <a:rPr lang="es-ES" sz="2800" dirty="0"/>
              <a:t>. </a:t>
            </a:r>
          </a:p>
          <a:p>
            <a:pPr algn="just"/>
            <a:r>
              <a:rPr lang="es-ES" sz="2800" dirty="0"/>
              <a:t>Los contactos de arco se abren después de los contactos </a:t>
            </a:r>
            <a:r>
              <a:rPr lang="es-ES" sz="2800" dirty="0" smtClean="0"/>
              <a:t>principales </a:t>
            </a:r>
            <a:r>
              <a:rPr lang="es-ES" sz="2800" dirty="0"/>
              <a:t>y el arco se dibuja </a:t>
            </a:r>
            <a:r>
              <a:rPr lang="es-ES" sz="2800" dirty="0" smtClean="0"/>
              <a:t>sobre  ellos. Se  usa  una bocanada de aire de un soplador para ayudar a soplar el arco </a:t>
            </a:r>
            <a:r>
              <a:rPr lang="es-ES" sz="2800" dirty="0"/>
              <a:t>más </a:t>
            </a:r>
            <a:r>
              <a:rPr lang="es-ES" sz="2800" dirty="0" smtClean="0"/>
              <a:t>profundamente en la garganta del conducto del arco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Un soplo de aire dirigido al arco desde un depósito de aire </a:t>
            </a:r>
            <a:r>
              <a:rPr lang="es-ES" sz="2800" dirty="0" smtClean="0"/>
              <a:t>comprimido </a:t>
            </a:r>
            <a:r>
              <a:rPr lang="es-ES" sz="2800" dirty="0"/>
              <a:t>permite </a:t>
            </a:r>
            <a:r>
              <a:rPr lang="es-ES" sz="2800" dirty="0" smtClean="0"/>
              <a:t>extinguir un arco más </a:t>
            </a:r>
            <a:r>
              <a:rPr lang="es-ES" sz="2800" dirty="0"/>
              <a:t>pesado </a:t>
            </a:r>
            <a:r>
              <a:rPr lang="es-ES" sz="2800" dirty="0" smtClean="0"/>
              <a:t>con este método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Ver </a:t>
            </a:r>
            <a:r>
              <a:rPr lang="es-ES" sz="2800" dirty="0" smtClean="0"/>
              <a:t>en la Figura 7.4 un ensamble de contactos de </a:t>
            </a:r>
            <a:r>
              <a:rPr lang="es-ES" sz="2800" dirty="0"/>
              <a:t>un CB de </a:t>
            </a:r>
            <a:r>
              <a:rPr lang="es-ES" sz="2800" dirty="0" smtClean="0"/>
              <a:t>s </a:t>
            </a:r>
            <a:r>
              <a:rPr lang="es-ES" sz="2800" dirty="0"/>
              <a:t>o p l o d </a:t>
            </a:r>
            <a:r>
              <a:rPr lang="es-ES" sz="2800" dirty="0" smtClean="0"/>
              <a:t>e aire.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ctr"/>
            <a:r>
              <a:rPr lang="es-ES" sz="2800" b="1" dirty="0"/>
              <a:t>FIGURA </a:t>
            </a:r>
            <a:r>
              <a:rPr lang="es-ES" sz="2800" b="1" dirty="0" smtClean="0"/>
              <a:t>7.4   Conjunto </a:t>
            </a:r>
            <a:r>
              <a:rPr lang="es-ES" sz="2800" b="1" dirty="0"/>
              <a:t>de contacto del interruptor de aire. </a:t>
            </a:r>
            <a:endParaRPr lang="es-ES" sz="2800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123" y="4992565"/>
            <a:ext cx="11816862" cy="668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61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215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7.3.2 </a:t>
            </a:r>
            <a:r>
              <a:rPr lang="es-ES" sz="2800" b="1" dirty="0"/>
              <a:t>Interruptor de </a:t>
            </a:r>
            <a:r>
              <a:rPr lang="es-ES" sz="2800" b="1" dirty="0" smtClean="0"/>
              <a:t>aceite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CB de aceite tienen sus contactos sumergidos en aceite </a:t>
            </a:r>
            <a:r>
              <a:rPr lang="es-ES" sz="2800" dirty="0" smtClean="0"/>
              <a:t>aislante, durante </a:t>
            </a:r>
            <a:r>
              <a:rPr lang="es-ES" sz="2800" dirty="0"/>
              <a:t>la apertura del </a:t>
            </a:r>
            <a:r>
              <a:rPr lang="es-ES" sz="2800" dirty="0" smtClean="0"/>
              <a:t>interruptor de circuito de aceite</a:t>
            </a:r>
            <a:r>
              <a:rPr lang="es-ES" sz="2800" dirty="0"/>
              <a:t>, el medio aislante, el aceite, enfría el arco, el calor y la </a:t>
            </a:r>
            <a:r>
              <a:rPr lang="es-ES" sz="2800" dirty="0" smtClean="0"/>
              <a:t>reacción </a:t>
            </a:r>
            <a:r>
              <a:rPr lang="es-ES" sz="2800" dirty="0"/>
              <a:t>química crean gases calientes que se expanden </a:t>
            </a:r>
            <a:r>
              <a:rPr lang="es-ES" sz="2800" dirty="0" smtClean="0"/>
              <a:t>rápidamente</a:t>
            </a:r>
            <a:r>
              <a:rPr lang="es-ES" sz="2800" dirty="0"/>
              <a:t>, expulsando el arco. Hay dos tipos de CB de </a:t>
            </a:r>
            <a:r>
              <a:rPr lang="es-ES" sz="2800" dirty="0" smtClean="0"/>
              <a:t>aceite</a:t>
            </a:r>
            <a:r>
              <a:rPr lang="es-ES" sz="2800" dirty="0"/>
              <a:t>: el tipo original era CB de aceite a granel y el corriente </a:t>
            </a:r>
            <a:r>
              <a:rPr lang="es-ES" sz="2800" dirty="0" smtClean="0"/>
              <a:t>es </a:t>
            </a:r>
            <a:r>
              <a:rPr lang="es-ES" sz="2800" dirty="0"/>
              <a:t>el CB de mínimo aceite. Referirse a la Figura 7.5 para un </a:t>
            </a:r>
            <a:r>
              <a:rPr lang="es-ES" sz="2800" dirty="0" smtClean="0"/>
              <a:t>esquema </a:t>
            </a:r>
            <a:r>
              <a:rPr lang="es-ES" sz="2800" dirty="0"/>
              <a:t>de un CB de aceite a granel</a:t>
            </a:r>
            <a:r>
              <a:rPr lang="es-ES" sz="2800" dirty="0" smtClean="0"/>
              <a:t>. </a:t>
            </a:r>
            <a:endParaRPr lang="es-ES" sz="2800" dirty="0"/>
          </a:p>
          <a:p>
            <a:pPr algn="just"/>
            <a:r>
              <a:rPr lang="es-ES" sz="2800" dirty="0" smtClean="0"/>
              <a:t>La Figura </a:t>
            </a:r>
            <a:r>
              <a:rPr lang="es-ES" sz="2800" dirty="0"/>
              <a:t>7.6 ilustra un esquema de un CB de mínimo aceite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1" y="3069981"/>
            <a:ext cx="10642600" cy="757680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121616" y="10646783"/>
            <a:ext cx="101559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/>
              <a:t>FIGURA 7.5   Esquema de un interruptor </a:t>
            </a:r>
            <a:r>
              <a:rPr lang="es-ES" sz="2800" b="1" dirty="0" smtClean="0"/>
              <a:t>de gran volumen de aceite</a:t>
            </a:r>
            <a:endParaRPr lang="es-ES" sz="2800" b="1" dirty="0"/>
          </a:p>
        </p:txBody>
      </p:sp>
      <p:sp>
        <p:nvSpPr>
          <p:cNvPr id="5" name="Rectángulo 4"/>
          <p:cNvSpPr/>
          <p:nvPr/>
        </p:nvSpPr>
        <p:spPr>
          <a:xfrm>
            <a:off x="13997354" y="12138465"/>
            <a:ext cx="92047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FIGURA 7.6   Esquema de un interruptor de </a:t>
            </a:r>
            <a:r>
              <a:rPr lang="es-ES" sz="2800" b="1" dirty="0" smtClean="0"/>
              <a:t>pequeño volumen de </a:t>
            </a:r>
            <a:r>
              <a:rPr lang="es-ES" sz="2800" b="1" dirty="0"/>
              <a:t>aceite</a:t>
            </a:r>
            <a:endParaRPr lang="es-ES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5385" y="4994031"/>
            <a:ext cx="10691445" cy="678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7.3.3 </a:t>
            </a:r>
            <a:r>
              <a:rPr lang="es-ES" sz="2800" b="1" dirty="0"/>
              <a:t>Interruptor de </a:t>
            </a:r>
            <a:r>
              <a:rPr lang="es-ES" sz="2800" b="1" dirty="0" smtClean="0"/>
              <a:t>vacío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En este Interruptor, el medio aislante </a:t>
            </a:r>
            <a:r>
              <a:rPr lang="es-ES" sz="2800" dirty="0" smtClean="0"/>
              <a:t>es el vacío en una cámara </a:t>
            </a:r>
            <a:r>
              <a:rPr lang="es-ES" sz="2800" dirty="0"/>
              <a:t>en la que se ha evacuado el aire, como se ilustra en la </a:t>
            </a:r>
            <a:r>
              <a:rPr lang="es-ES" sz="2800" dirty="0" smtClean="0"/>
              <a:t>Figura </a:t>
            </a:r>
            <a:r>
              <a:rPr lang="es-ES" sz="2800" dirty="0"/>
              <a:t>7.7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b="1" dirty="0"/>
          </a:p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7.7 Esquema </a:t>
            </a:r>
            <a:r>
              <a:rPr lang="es-ES" sz="2800" b="1" dirty="0" smtClean="0"/>
              <a:t>de un </a:t>
            </a:r>
            <a:r>
              <a:rPr lang="es-ES" sz="2800" b="1" dirty="0"/>
              <a:t>interruptor de vacío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Como el arco en un CB de aire es un conductor eléctrico </a:t>
            </a:r>
            <a:r>
              <a:rPr lang="es-ES" sz="2800" dirty="0" smtClean="0"/>
              <a:t>compuesto </a:t>
            </a:r>
            <a:r>
              <a:rPr lang="es-ES" sz="2800" dirty="0"/>
              <a:t>por partículas de aire ionizadas, el arco es </a:t>
            </a:r>
            <a:r>
              <a:rPr lang="es-ES" sz="2800" dirty="0" smtClean="0"/>
              <a:t>extremadamente </a:t>
            </a:r>
            <a:r>
              <a:rPr lang="es-ES" sz="2800" dirty="0"/>
              <a:t>difícil de formar en el vacío. Este tipo de </a:t>
            </a:r>
            <a:r>
              <a:rPr lang="es-ES" sz="2800" dirty="0" smtClean="0"/>
              <a:t>martillo </a:t>
            </a:r>
            <a:r>
              <a:rPr lang="es-ES" sz="2800" dirty="0"/>
              <a:t>tiene valores nominales de interrupción limitadas en </a:t>
            </a:r>
            <a:r>
              <a:rPr lang="es-ES" sz="2800" dirty="0" smtClean="0"/>
              <a:t>comparación </a:t>
            </a:r>
            <a:r>
              <a:rPr lang="es-ES" sz="2800" dirty="0"/>
              <a:t>con el CB de aceite</a:t>
            </a:r>
            <a:r>
              <a:rPr lang="es-ES" sz="2800" dirty="0" smtClean="0"/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85" y="2359634"/>
            <a:ext cx="12825045" cy="514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47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0002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dirty="0" smtClean="0"/>
          </a:p>
          <a:p>
            <a:pPr algn="just"/>
            <a:r>
              <a:rPr lang="es-ES" sz="2800" b="1" dirty="0" smtClean="0"/>
              <a:t>7.3.4 </a:t>
            </a:r>
            <a:r>
              <a:rPr lang="es-ES" sz="2800" b="1" dirty="0"/>
              <a:t>I n t e r </a:t>
            </a:r>
            <a:r>
              <a:rPr lang="es-ES" sz="2800" b="1" dirty="0" err="1"/>
              <a:t>r</a:t>
            </a:r>
            <a:r>
              <a:rPr lang="es-ES" sz="2800" b="1" dirty="0"/>
              <a:t> u p t o r e </a:t>
            </a:r>
            <a:r>
              <a:rPr lang="es-ES" sz="2800" b="1" dirty="0" smtClean="0"/>
              <a:t>s de SF6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El SF6 (</a:t>
            </a:r>
            <a:r>
              <a:rPr lang="es-ES" sz="2800" dirty="0" err="1"/>
              <a:t>hexafluoruro</a:t>
            </a:r>
            <a:r>
              <a:rPr lang="es-ES" sz="2800" dirty="0"/>
              <a:t> de azufre) es un gas excelente para </a:t>
            </a:r>
            <a:r>
              <a:rPr lang="es-ES" sz="2800" dirty="0" smtClean="0"/>
              <a:t>aislación en equipos de </a:t>
            </a:r>
            <a:r>
              <a:rPr lang="es-ES" sz="2800" dirty="0"/>
              <a:t>alta </a:t>
            </a:r>
            <a:r>
              <a:rPr lang="es-ES" sz="2800" dirty="0" smtClean="0"/>
              <a:t>tensión debido a sus excelentes propiedades </a:t>
            </a:r>
            <a:r>
              <a:rPr lang="es-ES" sz="2800" dirty="0"/>
              <a:t>dieléctricas y de extinción de arco en un sistema </a:t>
            </a:r>
            <a:r>
              <a:rPr lang="es-ES" sz="2800" dirty="0" smtClean="0"/>
              <a:t>aislado </a:t>
            </a:r>
            <a:r>
              <a:rPr lang="es-ES" sz="2800" dirty="0"/>
              <a:t>de gas (GIS), donde se utiliza en CB, interruptores de </a:t>
            </a:r>
            <a:r>
              <a:rPr lang="es-ES" sz="2800" dirty="0" smtClean="0"/>
              <a:t>desconexión</a:t>
            </a:r>
            <a:r>
              <a:rPr lang="es-ES" sz="2800" dirty="0"/>
              <a:t>, conductos de barras, corriente y tensión </a:t>
            </a:r>
            <a:r>
              <a:rPr lang="es-ES" sz="2800" dirty="0" smtClean="0"/>
              <a:t>transformadores</a:t>
            </a:r>
            <a:r>
              <a:rPr lang="es-ES" sz="2800" dirty="0"/>
              <a:t>, etc.</a:t>
            </a:r>
          </a:p>
          <a:p>
            <a:pPr algn="just"/>
            <a:r>
              <a:rPr lang="es-ES" sz="2800" dirty="0"/>
              <a:t>El SF6 es un producto </a:t>
            </a:r>
            <a:r>
              <a:rPr lang="es-ES" sz="2800" dirty="0" smtClean="0"/>
              <a:t>industrial desarrollado </a:t>
            </a:r>
            <a:r>
              <a:rPr lang="es-ES" sz="2800" dirty="0"/>
              <a:t>mediante la </a:t>
            </a:r>
            <a:r>
              <a:rPr lang="es-ES" sz="2800" dirty="0" smtClean="0"/>
              <a:t>combinación </a:t>
            </a:r>
            <a:r>
              <a:rPr lang="es-ES" sz="2800" dirty="0"/>
              <a:t>química </a:t>
            </a:r>
            <a:r>
              <a:rPr lang="es-ES" sz="2800" dirty="0" smtClean="0"/>
              <a:t>de flúor y </a:t>
            </a:r>
            <a:r>
              <a:rPr lang="es-ES" sz="2800" dirty="0"/>
              <a:t>azufre</a:t>
            </a:r>
            <a:r>
              <a:rPr lang="es-ES" sz="2800" dirty="0" smtClean="0"/>
              <a:t>. El </a:t>
            </a:r>
            <a:r>
              <a:rPr lang="es-ES" sz="2800" dirty="0"/>
              <a:t>producto </a:t>
            </a:r>
            <a:r>
              <a:rPr lang="es-ES" sz="2800" dirty="0" smtClean="0"/>
              <a:t>resultante </a:t>
            </a:r>
            <a:r>
              <a:rPr lang="es-ES" sz="2800" dirty="0"/>
              <a:t>se purifica, licúa por compresión y se almacena en </a:t>
            </a:r>
            <a:r>
              <a:rPr lang="es-ES" sz="2800" dirty="0" smtClean="0"/>
              <a:t>cilindros </a:t>
            </a:r>
            <a:r>
              <a:rPr lang="es-ES" sz="2800" dirty="0"/>
              <a:t>de acero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7.3.4.1 </a:t>
            </a:r>
            <a:r>
              <a:rPr lang="es-ES" sz="2800" b="1" dirty="0" smtClean="0"/>
              <a:t>Propiedades del Gas SF6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El gas tiene la siguiente característica: </a:t>
            </a:r>
          </a:p>
          <a:p>
            <a:pPr lvl="1" algn="just"/>
            <a:r>
              <a:rPr lang="es-ES" sz="2800" b="1" dirty="0" smtClean="0"/>
              <a:t>   inodoro</a:t>
            </a:r>
            <a:r>
              <a:rPr lang="es-ES" sz="2800" b="1" dirty="0"/>
              <a:t>,</a:t>
            </a:r>
          </a:p>
          <a:p>
            <a:pPr lvl="1" algn="just"/>
            <a:r>
              <a:rPr lang="es-ES" sz="2800" b="1" dirty="0" smtClean="0"/>
              <a:t>   </a:t>
            </a:r>
            <a:r>
              <a:rPr lang="es-ES" sz="2800" b="1" dirty="0"/>
              <a:t>incoloro, </a:t>
            </a:r>
          </a:p>
          <a:p>
            <a:pPr lvl="1" algn="just"/>
            <a:r>
              <a:rPr lang="es-ES" sz="2800" b="1" dirty="0"/>
              <a:t> </a:t>
            </a:r>
            <a:r>
              <a:rPr lang="es-ES" sz="2800" b="1" dirty="0" smtClean="0"/>
              <a:t>  no </a:t>
            </a:r>
            <a:r>
              <a:rPr lang="es-ES" sz="2800" b="1" dirty="0"/>
              <a:t>tóxico,</a:t>
            </a:r>
          </a:p>
          <a:p>
            <a:pPr lvl="1" algn="just"/>
            <a:r>
              <a:rPr lang="es-ES" sz="2800" b="1" dirty="0" smtClean="0"/>
              <a:t>   no </a:t>
            </a:r>
            <a:r>
              <a:rPr lang="es-ES" sz="2800" b="1" dirty="0"/>
              <a:t>es inflamable,</a:t>
            </a:r>
          </a:p>
          <a:p>
            <a:pPr lvl="1" algn="just"/>
            <a:r>
              <a:rPr lang="es-ES" sz="2800" b="1" dirty="0" smtClean="0"/>
              <a:t>   más </a:t>
            </a:r>
            <a:r>
              <a:rPr lang="es-ES" sz="2800" b="1" dirty="0"/>
              <a:t>pesado que el aire, y</a:t>
            </a:r>
            <a:r>
              <a:rPr lang="es-ES" sz="2800" b="1" dirty="0" smtClean="0"/>
              <a:t>   buena </a:t>
            </a:r>
            <a:r>
              <a:rPr lang="es-ES" sz="2800" b="1" dirty="0"/>
              <a:t>capacidad de extinción del arco eléctrico. </a:t>
            </a:r>
            <a:endParaRPr lang="es-ES" sz="2800" b="1" dirty="0" smtClean="0"/>
          </a:p>
          <a:p>
            <a:pPr lvl="1" algn="just"/>
            <a:endParaRPr lang="es-ES" sz="2800" b="1" dirty="0"/>
          </a:p>
          <a:p>
            <a:pPr algn="just"/>
            <a:r>
              <a:rPr lang="es-ES" sz="2800" dirty="0"/>
              <a:t>Normalmente se almacena en cilindros presurizados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7.3.4.2 </a:t>
            </a:r>
            <a:r>
              <a:rPr lang="es-ES" sz="2800" b="1" dirty="0" smtClean="0"/>
              <a:t>Contaminantes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contaminantes, como el agua, el aire y el aceite, se </a:t>
            </a:r>
            <a:r>
              <a:rPr lang="es-ES" sz="2800" dirty="0" smtClean="0"/>
              <a:t>producen </a:t>
            </a:r>
            <a:r>
              <a:rPr lang="es-ES" sz="2800" dirty="0"/>
              <a:t>como resultado de un procesamiento deficiente al </a:t>
            </a:r>
            <a:r>
              <a:rPr lang="es-ES" sz="2800" dirty="0" smtClean="0"/>
              <a:t>vacío </a:t>
            </a:r>
            <a:r>
              <a:rPr lang="es-ES" sz="2800" dirty="0"/>
              <a:t>del gas y reducen su dieléctrico eléctrico</a:t>
            </a:r>
            <a:r>
              <a:rPr lang="es-E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8439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7.3.4.3 </a:t>
            </a:r>
            <a:r>
              <a:rPr lang="es-ES" sz="2800" b="1" dirty="0"/>
              <a:t>Estándares </a:t>
            </a:r>
            <a:r>
              <a:rPr lang="es-ES" sz="2800" b="1" dirty="0" smtClean="0"/>
              <a:t>relacionados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dirty="0"/>
              <a:t>La norma IEC </a:t>
            </a:r>
            <a:r>
              <a:rPr lang="es-ES" sz="2800" dirty="0" smtClean="0"/>
              <a:t>376 recomienda </a:t>
            </a:r>
            <a:r>
              <a:rPr lang="es-ES" sz="2800" dirty="0"/>
              <a:t>los siguientes límites:</a:t>
            </a:r>
          </a:p>
          <a:p>
            <a:pPr lvl="1" algn="just"/>
            <a:r>
              <a:rPr lang="es-ES" sz="2800" b="1" dirty="0" smtClean="0"/>
              <a:t>  CF4 </a:t>
            </a:r>
            <a:r>
              <a:rPr lang="es-ES" sz="2800" b="1" dirty="0"/>
              <a:t>máximo de 500 ppm, oxígeno y nitrógeno (aire) de </a:t>
            </a:r>
            <a:r>
              <a:rPr lang="es-ES" sz="2800" b="1" dirty="0" smtClean="0"/>
              <a:t>500 </a:t>
            </a:r>
            <a:r>
              <a:rPr lang="es-ES" sz="2800" b="1" dirty="0"/>
              <a:t>ppm, agua de 15 ppm como máximo, acidez </a:t>
            </a:r>
            <a:r>
              <a:rPr lang="es-ES" sz="2800" b="1" dirty="0" smtClean="0"/>
              <a:t>de 0.3 </a:t>
            </a:r>
            <a:r>
              <a:rPr lang="es-ES" sz="2800" b="1" dirty="0"/>
              <a:t>ppm como máximo y fluoruros hidrolizables </a:t>
            </a:r>
            <a:r>
              <a:rPr lang="es-ES" sz="2800" b="1" dirty="0" smtClean="0"/>
              <a:t>como </a:t>
            </a:r>
            <a:r>
              <a:rPr lang="es-ES" sz="2800" b="1" dirty="0"/>
              <a:t>máximo de 1.0 ppm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7.3.4.4 </a:t>
            </a:r>
            <a:r>
              <a:rPr lang="es-ES" sz="2800" b="1" dirty="0" smtClean="0"/>
              <a:t>Precauciones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1. Ventilación</a:t>
            </a:r>
          </a:p>
          <a:p>
            <a:pPr algn="just"/>
            <a:r>
              <a:rPr lang="es-ES" sz="2800" dirty="0"/>
              <a:t>Como SF6 </a:t>
            </a:r>
            <a:r>
              <a:rPr lang="es-ES" sz="2800" dirty="0" smtClean="0"/>
              <a:t>es más </a:t>
            </a:r>
            <a:r>
              <a:rPr lang="es-ES" sz="2800" dirty="0"/>
              <a:t>pesado que </a:t>
            </a:r>
            <a:r>
              <a:rPr lang="es-ES" sz="2800" dirty="0" smtClean="0"/>
              <a:t>el aire</a:t>
            </a:r>
            <a:r>
              <a:rPr lang="es-ES" sz="2800" dirty="0"/>
              <a:t>, reemplaza </a:t>
            </a:r>
            <a:r>
              <a:rPr lang="es-ES" sz="2800" dirty="0" smtClean="0"/>
              <a:t>el aire </a:t>
            </a:r>
            <a:r>
              <a:rPr lang="es-ES" sz="2800" dirty="0"/>
              <a:t>en </a:t>
            </a:r>
            <a:r>
              <a:rPr lang="es-ES" sz="2800" dirty="0" smtClean="0"/>
              <a:t>la </a:t>
            </a:r>
            <a:r>
              <a:rPr lang="es-ES" sz="2800" dirty="0"/>
              <a:t>habitación y puede causar asfixia.</a:t>
            </a:r>
          </a:p>
          <a:p>
            <a:pPr algn="just"/>
            <a:r>
              <a:rPr lang="es-ES" sz="2800" b="1" dirty="0"/>
              <a:t>2. Subproductos de arco tóxico</a:t>
            </a:r>
          </a:p>
          <a:p>
            <a:pPr algn="just"/>
            <a:r>
              <a:rPr lang="es-ES" sz="2800" dirty="0"/>
              <a:t>Por cualquier falla dentro de </a:t>
            </a:r>
            <a:r>
              <a:rPr lang="es-ES" sz="2800" dirty="0" smtClean="0"/>
              <a:t>SF6 CB, se debe tener cuidado </a:t>
            </a:r>
            <a:r>
              <a:rPr lang="es-ES" sz="2800" dirty="0"/>
              <a:t>con los productos de SF6 en la cámara de arco del </a:t>
            </a:r>
            <a:r>
              <a:rPr lang="es-ES" sz="2800" dirty="0" smtClean="0"/>
              <a:t>CB</a:t>
            </a:r>
            <a:r>
              <a:rPr lang="es-ES" sz="2800" dirty="0"/>
              <a:t>, y las </a:t>
            </a:r>
            <a:r>
              <a:rPr lang="es-ES" sz="2800" dirty="0" smtClean="0"/>
              <a:t>personas deben usar ropa y equipo de </a:t>
            </a:r>
            <a:endParaRPr lang="es-ES" sz="2800" dirty="0"/>
          </a:p>
          <a:p>
            <a:pPr algn="just"/>
            <a:r>
              <a:rPr lang="es-ES" sz="2800" dirty="0"/>
              <a:t>protección.</a:t>
            </a:r>
          </a:p>
          <a:p>
            <a:pPr algn="just"/>
            <a:r>
              <a:rPr lang="es-ES" sz="2800" b="1" dirty="0"/>
              <a:t>3. SF6 Contaminación de gas por aceite del compresor.</a:t>
            </a:r>
          </a:p>
          <a:p>
            <a:pPr algn="just"/>
            <a:r>
              <a:rPr lang="es-ES" sz="2800" dirty="0"/>
              <a:t>Los compresores son la fuente de contaminación del </a:t>
            </a:r>
            <a:r>
              <a:rPr lang="es-ES" sz="2800" dirty="0" smtClean="0"/>
              <a:t>aceite</a:t>
            </a:r>
            <a:r>
              <a:rPr lang="es-ES" sz="2800" dirty="0"/>
              <a:t>; Se requiere una unidad de prueba de aceite para </a:t>
            </a:r>
            <a:r>
              <a:rPr lang="es-ES" sz="2800" dirty="0" smtClean="0"/>
              <a:t>probar </a:t>
            </a:r>
            <a:r>
              <a:rPr lang="es-ES" sz="2800" dirty="0"/>
              <a:t>la contaminación del aceite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7.3.4.5 Prueba de </a:t>
            </a:r>
            <a:r>
              <a:rPr lang="es-ES" sz="2800" b="1" dirty="0" smtClean="0"/>
              <a:t>contaminación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1. Contenido de humedad</a:t>
            </a:r>
          </a:p>
          <a:p>
            <a:pPr algn="just"/>
            <a:r>
              <a:rPr lang="es-ES" sz="2800" dirty="0"/>
              <a:t>La humedad se mide utilizando un instrumento de </a:t>
            </a:r>
            <a:r>
              <a:rPr lang="es-ES" sz="2800" dirty="0" smtClean="0"/>
              <a:t>medición </a:t>
            </a:r>
            <a:r>
              <a:rPr lang="es-ES" sz="2800" dirty="0"/>
              <a:t>del punto de rocío donde las lecturas están </a:t>
            </a:r>
            <a:r>
              <a:rPr lang="es-ES" sz="2800" dirty="0" smtClean="0"/>
              <a:t>directamente </a:t>
            </a:r>
            <a:r>
              <a:rPr lang="es-ES" sz="2800" dirty="0"/>
              <a:t>en ppm de humedad.</a:t>
            </a:r>
          </a:p>
          <a:p>
            <a:pPr algn="just"/>
            <a:r>
              <a:rPr lang="es-ES" sz="2800" b="1" dirty="0"/>
              <a:t>2. Contenido de oxígeno</a:t>
            </a:r>
          </a:p>
          <a:p>
            <a:pPr algn="just"/>
            <a:r>
              <a:rPr lang="es-ES" sz="2800" dirty="0"/>
              <a:t>Se </a:t>
            </a:r>
            <a:r>
              <a:rPr lang="es-ES" sz="2800" dirty="0" smtClean="0"/>
              <a:t>utilizará un </a:t>
            </a:r>
            <a:r>
              <a:rPr lang="es-ES" sz="2800" dirty="0"/>
              <a:t>analizador </a:t>
            </a:r>
            <a:r>
              <a:rPr lang="es-ES" sz="2800" dirty="0" smtClean="0"/>
              <a:t>analítico de trazas de </a:t>
            </a:r>
            <a:r>
              <a:rPr lang="es-ES" sz="2800" dirty="0"/>
              <a:t>oxígeno </a:t>
            </a:r>
            <a:r>
              <a:rPr lang="es-ES" sz="2800" dirty="0" smtClean="0"/>
              <a:t>portátil </a:t>
            </a:r>
            <a:r>
              <a:rPr lang="es-ES" sz="2800" dirty="0"/>
              <a:t>para la medición, y la medición </a:t>
            </a:r>
            <a:r>
              <a:rPr lang="es-ES" sz="2800" dirty="0" smtClean="0"/>
              <a:t>será de 1 </a:t>
            </a:r>
            <a:r>
              <a:rPr lang="es-ES" sz="2800" dirty="0"/>
              <a:t>a 1000 </a:t>
            </a:r>
            <a:r>
              <a:rPr lang="es-ES" sz="2800" dirty="0" smtClean="0"/>
              <a:t>ppm </a:t>
            </a:r>
            <a:r>
              <a:rPr lang="es-ES" sz="2800" dirty="0"/>
              <a:t>por peso.</a:t>
            </a:r>
          </a:p>
          <a:p>
            <a:pPr algn="just"/>
            <a:r>
              <a:rPr lang="es-ES" sz="2800" b="1" dirty="0"/>
              <a:t>3. Subproductos </a:t>
            </a:r>
            <a:r>
              <a:rPr lang="es-ES" sz="2800" b="1" dirty="0" smtClean="0"/>
              <a:t>gaseosos </a:t>
            </a:r>
          </a:p>
          <a:p>
            <a:pPr algn="just"/>
            <a:r>
              <a:rPr lang="es-ES" sz="2800" dirty="0" smtClean="0"/>
              <a:t>Durante </a:t>
            </a:r>
            <a:r>
              <a:rPr lang="es-ES" sz="2800" dirty="0"/>
              <a:t>fallas internas, se deben realizar pruebas para los </a:t>
            </a:r>
            <a:r>
              <a:rPr lang="es-ES" sz="2800" dirty="0" smtClean="0"/>
              <a:t>productos </a:t>
            </a:r>
            <a:r>
              <a:rPr lang="es-ES" sz="2800" dirty="0"/>
              <a:t>de gas.</a:t>
            </a:r>
          </a:p>
          <a:p>
            <a:pPr algn="just"/>
            <a:r>
              <a:rPr lang="es-ES" sz="2800" b="1" dirty="0"/>
              <a:t>4. Calibración de manómetros</a:t>
            </a:r>
          </a:p>
          <a:p>
            <a:pPr algn="just"/>
            <a:r>
              <a:rPr lang="es-ES" sz="2800" b="1" dirty="0"/>
              <a:t>4.1. Comprobaciones del monitor de densidad</a:t>
            </a:r>
          </a:p>
          <a:p>
            <a:pPr algn="just"/>
            <a:r>
              <a:rPr lang="es-ES" sz="2800" dirty="0"/>
              <a:t>El monitor de densidad debe recalibrarse con aire </a:t>
            </a:r>
            <a:r>
              <a:rPr lang="es-ES" sz="2800" dirty="0" smtClean="0"/>
              <a:t>comprimido </a:t>
            </a:r>
            <a:r>
              <a:rPr lang="es-ES" sz="2800" dirty="0"/>
              <a:t>variable.</a:t>
            </a:r>
          </a:p>
          <a:p>
            <a:pPr algn="just"/>
            <a:r>
              <a:rPr lang="es-ES" sz="2800" b="1" dirty="0"/>
              <a:t>4.2. Comprobaciones de presión y manómetros</a:t>
            </a:r>
          </a:p>
          <a:p>
            <a:pPr algn="just"/>
            <a:r>
              <a:rPr lang="es-ES" sz="2800" dirty="0" smtClean="0"/>
              <a:t>Se debe realizar una </a:t>
            </a:r>
            <a:r>
              <a:rPr lang="es-ES" sz="2800" dirty="0" err="1" smtClean="0"/>
              <a:t>recalibración</a:t>
            </a:r>
            <a:r>
              <a:rPr lang="es-ES" sz="2800" dirty="0" smtClean="0"/>
              <a:t> del medidor</a:t>
            </a:r>
            <a:r>
              <a:rPr lang="es-ES" sz="2800" dirty="0"/>
              <a:t>. </a:t>
            </a:r>
          </a:p>
          <a:p>
            <a:pPr algn="just"/>
            <a:r>
              <a:rPr lang="es-ES" sz="2800" dirty="0"/>
              <a:t>Referirse a la Figura 7.8</a:t>
            </a:r>
            <a:r>
              <a:rPr lang="es-E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5539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215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a</a:t>
            </a:r>
            <a:r>
              <a:rPr lang="es-ES" sz="2800" b="1" dirty="0"/>
              <a:t>. Esta figura muestra la monografía </a:t>
            </a:r>
            <a:r>
              <a:rPr lang="es-ES" sz="2800" b="1" dirty="0" smtClean="0"/>
              <a:t>de los puntos de </a:t>
            </a:r>
            <a:r>
              <a:rPr lang="es-ES" sz="2800" b="1" dirty="0"/>
              <a:t>rocío y </a:t>
            </a:r>
            <a:r>
              <a:rPr lang="es-ES" sz="2800" b="1" dirty="0" smtClean="0"/>
              <a:t>ppm en </a:t>
            </a:r>
            <a:r>
              <a:rPr lang="es-ES" sz="2800" b="1" dirty="0"/>
              <a:t>función de la presión, por </a:t>
            </a:r>
            <a:r>
              <a:rPr lang="es-ES" sz="2800" b="1" dirty="0" smtClean="0"/>
              <a:t>ejemplo</a:t>
            </a:r>
            <a:r>
              <a:rPr lang="es-ES" sz="2800" b="1" dirty="0"/>
              <a:t>, a una presión de 3 </a:t>
            </a:r>
            <a:r>
              <a:rPr lang="es-ES" sz="2800" b="1" dirty="0" err="1"/>
              <a:t>bars</a:t>
            </a:r>
            <a:r>
              <a:rPr lang="es-ES" sz="2800" b="1" dirty="0"/>
              <a:t>.</a:t>
            </a:r>
          </a:p>
          <a:p>
            <a:pPr algn="just"/>
            <a:r>
              <a:rPr lang="es-ES" sz="2800" b="1" dirty="0" smtClean="0"/>
              <a:t>b. </a:t>
            </a:r>
            <a:r>
              <a:rPr lang="es-ES" sz="2800" b="1" dirty="0"/>
              <a:t>-20°C dará un </a:t>
            </a:r>
            <a:r>
              <a:rPr lang="es-ES" sz="2800" b="1" dirty="0" smtClean="0"/>
              <a:t>contenido de  humedad de 350 </a:t>
            </a:r>
            <a:r>
              <a:rPr lang="es-ES" sz="2800" b="1" dirty="0" err="1" smtClean="0"/>
              <a:t>ppmv</a:t>
            </a:r>
            <a:r>
              <a:rPr lang="es-ES" sz="2800" b="1" dirty="0" smtClean="0"/>
              <a:t> </a:t>
            </a:r>
            <a:r>
              <a:rPr lang="es-ES" sz="2800" b="1" dirty="0"/>
              <a:t>en la línea </a:t>
            </a:r>
            <a:r>
              <a:rPr lang="es-ES" sz="2800" b="1" dirty="0" smtClean="0"/>
              <a:t>del monograma.</a:t>
            </a:r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ctr"/>
            <a:r>
              <a:rPr lang="es-ES" sz="2800" b="1" dirty="0"/>
              <a:t>FIGURA 7.8 </a:t>
            </a:r>
            <a:r>
              <a:rPr lang="es-ES" sz="2800" b="1" dirty="0" smtClean="0"/>
              <a:t>Monograma </a:t>
            </a:r>
            <a:r>
              <a:rPr lang="es-ES" sz="2800" b="1" dirty="0"/>
              <a:t>de puntos de rocío y ppm en función </a:t>
            </a:r>
            <a:r>
              <a:rPr lang="es-ES" sz="2800" b="1" dirty="0" smtClean="0"/>
              <a:t>de </a:t>
            </a:r>
            <a:r>
              <a:rPr lang="es-ES" sz="2800" b="1" dirty="0"/>
              <a:t>la presión</a:t>
            </a:r>
            <a:r>
              <a:rPr lang="es-ES" sz="2800" b="1" dirty="0" smtClean="0"/>
              <a:t>.</a:t>
            </a:r>
            <a:endParaRPr lang="es-ES" sz="28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923" y="2233245"/>
            <a:ext cx="13082954" cy="918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107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215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7.4    </a:t>
            </a:r>
            <a:r>
              <a:rPr lang="es-ES" sz="2800" b="1" dirty="0"/>
              <a:t>MECANISMO </a:t>
            </a:r>
            <a:r>
              <a:rPr lang="es-ES" sz="2800" b="1" dirty="0" smtClean="0"/>
              <a:t>DE FUNCIONAMIENTO DEL  INTERRUPTOR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 smtClean="0"/>
              <a:t>1.  </a:t>
            </a:r>
            <a:r>
              <a:rPr lang="es-ES" sz="2800" dirty="0"/>
              <a:t>Un mecanismo de energía almacenada </a:t>
            </a:r>
            <a:r>
              <a:rPr lang="es-ES" sz="2800" dirty="0" smtClean="0"/>
              <a:t>utiliza grandes resortes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2. Un </a:t>
            </a:r>
            <a:r>
              <a:rPr lang="es-ES" sz="2800" dirty="0" smtClean="0"/>
              <a:t>mecanismo operado neumáticamente emplea aire comprimido </a:t>
            </a:r>
            <a:r>
              <a:rPr lang="es-ES" sz="2800" dirty="0"/>
              <a:t>en el funcionamiento del CB.</a:t>
            </a:r>
          </a:p>
          <a:p>
            <a:pPr marL="514350" indent="-514350" algn="just">
              <a:buAutoNum type="arabicPeriod" startAt="3"/>
            </a:pPr>
            <a:r>
              <a:rPr lang="es-ES" sz="2800" dirty="0" smtClean="0"/>
              <a:t>Un </a:t>
            </a:r>
            <a:r>
              <a:rPr lang="es-ES" sz="2800" dirty="0"/>
              <a:t>mecanismo operado hidráulicamente emplea aceite </a:t>
            </a:r>
            <a:r>
              <a:rPr lang="es-ES" sz="2800" dirty="0" smtClean="0"/>
              <a:t>comprimido.</a:t>
            </a:r>
          </a:p>
          <a:p>
            <a:pPr marL="514350" indent="-514350" algn="just">
              <a:buAutoNum type="arabicPeriod" startAt="3"/>
            </a:pPr>
            <a:endParaRPr lang="es-ES" sz="2800" dirty="0"/>
          </a:p>
          <a:p>
            <a:pPr algn="just"/>
            <a:r>
              <a:rPr lang="es-ES" sz="2800" b="1" dirty="0"/>
              <a:t>7.5 CONTROLES DEL </a:t>
            </a:r>
            <a:r>
              <a:rPr lang="es-ES" sz="2800" b="1" dirty="0" smtClean="0"/>
              <a:t>INTERRUPTOR</a:t>
            </a:r>
            <a:endParaRPr lang="es-ES" sz="2800" b="1" dirty="0"/>
          </a:p>
          <a:p>
            <a:pPr algn="just"/>
            <a:r>
              <a:rPr lang="es-ES" sz="2800" b="1" dirty="0"/>
              <a:t>7.5.1 </a:t>
            </a:r>
            <a:r>
              <a:rPr lang="es-ES" sz="2800" b="1" dirty="0" smtClean="0"/>
              <a:t>Control eléctrico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Antes de la introducción al circuito de disparo y cierre de CB, </a:t>
            </a:r>
            <a:r>
              <a:rPr lang="es-ES" sz="2800" dirty="0" smtClean="0"/>
              <a:t>se </a:t>
            </a:r>
            <a:r>
              <a:rPr lang="es-ES" sz="2800" dirty="0"/>
              <a:t>describen algunos circuitos.</a:t>
            </a:r>
          </a:p>
          <a:p>
            <a:pPr algn="just"/>
            <a:r>
              <a:rPr lang="es-ES" sz="2800" b="1" dirty="0"/>
              <a:t>1. Circuito de </a:t>
            </a:r>
            <a:r>
              <a:rPr lang="es-ES" sz="2800" b="1" dirty="0" smtClean="0"/>
              <a:t>corte</a:t>
            </a:r>
          </a:p>
          <a:p>
            <a:pPr algn="just"/>
            <a:r>
              <a:rPr lang="es-ES" sz="2800" dirty="0" smtClean="0"/>
              <a:t>La bobina de cierre tiene una Selectividad  de corta duración de </a:t>
            </a:r>
            <a:r>
              <a:rPr lang="es-ES" sz="2800" dirty="0"/>
              <a:t>15 s</a:t>
            </a:r>
            <a:r>
              <a:rPr lang="es-ES" sz="2800" dirty="0" smtClean="0"/>
              <a:t>, por lo que es necesario desconectar </a:t>
            </a:r>
            <a:r>
              <a:rPr lang="es-ES" sz="2800" dirty="0"/>
              <a:t>la </a:t>
            </a:r>
            <a:r>
              <a:rPr lang="es-ES" sz="2800" dirty="0" smtClean="0"/>
              <a:t>energía </a:t>
            </a:r>
            <a:r>
              <a:rPr lang="es-ES" sz="2800" dirty="0"/>
              <a:t>en esta bobina </a:t>
            </a:r>
            <a:r>
              <a:rPr lang="es-ES" sz="2800" dirty="0" smtClean="0"/>
              <a:t>de cierre  después de que  se complete </a:t>
            </a:r>
            <a:r>
              <a:rPr lang="es-ES" sz="2800" dirty="0"/>
              <a:t>la operación de cierre; esto se llama circuito de </a:t>
            </a:r>
            <a:r>
              <a:rPr lang="es-ES" sz="2800" dirty="0" smtClean="0"/>
              <a:t>corte</a:t>
            </a:r>
            <a:r>
              <a:rPr lang="es-ES" sz="2800" dirty="0"/>
              <a:t>.</a:t>
            </a:r>
          </a:p>
          <a:p>
            <a:pPr algn="just"/>
            <a:r>
              <a:rPr lang="es-ES" sz="2800" b="1" dirty="0"/>
              <a:t>2. Sellar en circuito " </a:t>
            </a:r>
            <a:r>
              <a:rPr lang="es-ES" sz="2800" b="1" dirty="0" err="1"/>
              <a:t>self</a:t>
            </a:r>
            <a:r>
              <a:rPr lang="es-ES" sz="2800" b="1" dirty="0"/>
              <a:t>-holding "</a:t>
            </a:r>
          </a:p>
          <a:p>
            <a:pPr algn="just"/>
            <a:r>
              <a:rPr lang="es-ES" sz="2800" dirty="0"/>
              <a:t>Cuando se inicia la operación </a:t>
            </a:r>
            <a:r>
              <a:rPr lang="es-ES" sz="2800" dirty="0" smtClean="0"/>
              <a:t>de cierre, se inicia un proceso </a:t>
            </a:r>
            <a:r>
              <a:rPr lang="es-ES" sz="2800" dirty="0"/>
              <a:t>de autocontención para el </a:t>
            </a:r>
            <a:r>
              <a:rPr lang="es-ES" sz="2800" dirty="0" smtClean="0"/>
              <a:t>circuito de </a:t>
            </a:r>
            <a:r>
              <a:rPr lang="es-ES" sz="2800" dirty="0"/>
              <a:t>cierre, </a:t>
            </a:r>
            <a:r>
              <a:rPr lang="es-ES" sz="2800" dirty="0" smtClean="0"/>
              <a:t>después </a:t>
            </a:r>
            <a:r>
              <a:rPr lang="es-ES" sz="2800" dirty="0"/>
              <a:t>de que el operador presiona el botón pulsador de </a:t>
            </a:r>
            <a:r>
              <a:rPr lang="es-ES" sz="2800" dirty="0" smtClean="0"/>
              <a:t>cierre</a:t>
            </a:r>
            <a:r>
              <a:rPr lang="es-ES" sz="2800" dirty="0"/>
              <a:t>, se energiza un relé de cierre y cierra su contacto de </a:t>
            </a:r>
            <a:r>
              <a:rPr lang="es-ES" sz="2800" dirty="0" smtClean="0"/>
              <a:t>autosuficiencia para asegurar que la energía continúe hacia </a:t>
            </a:r>
            <a:r>
              <a:rPr lang="es-ES" sz="2800" dirty="0"/>
              <a:t>el relé de cierre hasta el </a:t>
            </a:r>
            <a:r>
              <a:rPr lang="es-ES" sz="2800" dirty="0" smtClean="0"/>
              <a:t>final de la </a:t>
            </a:r>
            <a:r>
              <a:rPr lang="es-ES" sz="2800" dirty="0"/>
              <a:t>carrera </a:t>
            </a:r>
            <a:r>
              <a:rPr lang="es-ES" sz="2800" dirty="0" smtClean="0"/>
              <a:t>de cierre del CB y </a:t>
            </a:r>
            <a:r>
              <a:rPr lang="es-ES" sz="2800" dirty="0"/>
              <a:t>esta </a:t>
            </a:r>
            <a:r>
              <a:rPr lang="es-ES" sz="2800" dirty="0" smtClean="0"/>
              <a:t>potencia es </a:t>
            </a:r>
            <a:r>
              <a:rPr lang="es-ES" sz="2800" dirty="0"/>
              <a:t>cortada solo por </a:t>
            </a:r>
            <a:r>
              <a:rPr lang="es-ES" sz="2800" dirty="0" smtClean="0"/>
              <a:t>un  contacto auxiliar </a:t>
            </a:r>
            <a:r>
              <a:rPr lang="es-ES" sz="2800" dirty="0"/>
              <a:t>del CB.</a:t>
            </a:r>
          </a:p>
          <a:p>
            <a:pPr algn="just"/>
            <a:r>
              <a:rPr lang="es-ES" sz="2800" b="1" dirty="0"/>
              <a:t>3. Circuito anti-bombeo</a:t>
            </a:r>
          </a:p>
          <a:p>
            <a:pPr algn="just"/>
            <a:r>
              <a:rPr lang="es-ES" sz="2800" dirty="0"/>
              <a:t>Cuando ocurre una falla </a:t>
            </a:r>
            <a:r>
              <a:rPr lang="es-ES" sz="2800" dirty="0" smtClean="0"/>
              <a:t>en el </a:t>
            </a:r>
            <a:r>
              <a:rPr lang="es-ES" sz="2800" dirty="0"/>
              <a:t>sistema primario, los relés </a:t>
            </a:r>
            <a:r>
              <a:rPr lang="es-ES" sz="2800" dirty="0" smtClean="0"/>
              <a:t>de </a:t>
            </a:r>
            <a:r>
              <a:rPr lang="es-ES" sz="2800" dirty="0"/>
              <a:t>protección emitirán una señal de disparo para el </a:t>
            </a:r>
            <a:r>
              <a:rPr lang="es-ES" sz="2800" dirty="0" smtClean="0"/>
              <a:t>interruptor </a:t>
            </a:r>
            <a:r>
              <a:rPr lang="es-ES" sz="2800" dirty="0"/>
              <a:t>durante este momento el </a:t>
            </a:r>
            <a:r>
              <a:rPr lang="es-ES" sz="2800" dirty="0" smtClean="0"/>
              <a:t>operador iniciando una </a:t>
            </a:r>
            <a:r>
              <a:rPr lang="es-ES" sz="2800" dirty="0"/>
              <a:t>orden de cierre (cierre manual) entonces ocurrirá una </a:t>
            </a:r>
            <a:r>
              <a:rPr lang="es-ES" sz="2800" dirty="0" smtClean="0"/>
              <a:t>operación </a:t>
            </a:r>
            <a:r>
              <a:rPr lang="es-ES" sz="2800" dirty="0"/>
              <a:t>repetida del ciclo de disparo y cierre, lo que </a:t>
            </a:r>
            <a:r>
              <a:rPr lang="es-ES" sz="2800" dirty="0" smtClean="0"/>
              <a:t>puede </a:t>
            </a:r>
            <a:r>
              <a:rPr lang="es-ES" sz="2800" dirty="0"/>
              <a:t>dañar el CB, por lo tanto hay un relé para abrir el </a:t>
            </a:r>
            <a:r>
              <a:rPr lang="es-ES" sz="2800" dirty="0" smtClean="0"/>
              <a:t>circuito </a:t>
            </a:r>
            <a:r>
              <a:rPr lang="es-ES" sz="2800" dirty="0"/>
              <a:t>de cierre solo durante la señal de disparo, llamado </a:t>
            </a:r>
            <a:r>
              <a:rPr lang="es-ES" sz="2800" dirty="0" smtClean="0"/>
              <a:t>relé </a:t>
            </a:r>
            <a:r>
              <a:rPr lang="es-ES" sz="2800" dirty="0"/>
              <a:t>anti-bombeo. Esto también puede suceder si los </a:t>
            </a:r>
            <a:r>
              <a:rPr lang="es-ES" sz="2800" dirty="0" smtClean="0"/>
              <a:t>contactos del </a:t>
            </a:r>
            <a:r>
              <a:rPr lang="es-ES" sz="2800" dirty="0"/>
              <a:t>botón </a:t>
            </a:r>
            <a:r>
              <a:rPr lang="es-ES" sz="2800" dirty="0" smtClean="0"/>
              <a:t>pulsador se atascan en </a:t>
            </a:r>
            <a:r>
              <a:rPr lang="es-ES" sz="2800" dirty="0"/>
              <a:t>la </a:t>
            </a:r>
            <a:r>
              <a:rPr lang="es-ES" sz="2800" dirty="0" smtClean="0"/>
              <a:t>posición cerrada</a:t>
            </a:r>
            <a:r>
              <a:rPr lang="es-ES" sz="2800" dirty="0"/>
              <a:t>.</a:t>
            </a:r>
          </a:p>
          <a:p>
            <a:pPr algn="just"/>
            <a:r>
              <a:rPr lang="es-ES" sz="2800" b="1" dirty="0"/>
              <a:t>4. Función CB sin disparo</a:t>
            </a:r>
          </a:p>
          <a:p>
            <a:pPr algn="just"/>
            <a:r>
              <a:rPr lang="es-ES" sz="2800" dirty="0" smtClean="0"/>
              <a:t>Si el </a:t>
            </a:r>
            <a:r>
              <a:rPr lang="es-ES" sz="2800" dirty="0"/>
              <a:t>interruptor puede </a:t>
            </a:r>
            <a:r>
              <a:rPr lang="es-ES" sz="2800" dirty="0" smtClean="0"/>
              <a:t>recibir una </a:t>
            </a:r>
            <a:r>
              <a:rPr lang="es-ES" sz="2800" dirty="0"/>
              <a:t>señal de disparo y </a:t>
            </a:r>
            <a:r>
              <a:rPr lang="es-ES" sz="2800" dirty="0" smtClean="0"/>
              <a:t>dispararse antes </a:t>
            </a:r>
            <a:r>
              <a:rPr lang="es-ES" sz="2800" dirty="0"/>
              <a:t>de que se complete una operación de </a:t>
            </a:r>
            <a:r>
              <a:rPr lang="es-ES" sz="2800" dirty="0" smtClean="0"/>
              <a:t>cierre</a:t>
            </a:r>
            <a:r>
              <a:rPr lang="es-ES" sz="2800" dirty="0"/>
              <a:t>, entonces este interruptor se denomina CB libre </a:t>
            </a:r>
            <a:r>
              <a:rPr lang="es-ES" sz="2800" dirty="0" smtClean="0"/>
              <a:t>de disparo</a:t>
            </a:r>
            <a:r>
              <a:rPr lang="es-ES" sz="2800" dirty="0"/>
              <a:t>.</a:t>
            </a:r>
          </a:p>
          <a:p>
            <a:pPr algn="just"/>
            <a:r>
              <a:rPr lang="es-ES" sz="2800" b="1" dirty="0"/>
              <a:t>5. Circuito </a:t>
            </a:r>
            <a:r>
              <a:rPr lang="es-ES" sz="2800" b="1" dirty="0" err="1"/>
              <a:t>antislamming</a:t>
            </a:r>
            <a:endParaRPr lang="es-ES" sz="2800" b="1" dirty="0"/>
          </a:p>
          <a:p>
            <a:pPr algn="just"/>
            <a:r>
              <a:rPr lang="es-ES" sz="2800" dirty="0"/>
              <a:t>Cuando un CB está en una posición cerrada y recibe una </a:t>
            </a:r>
            <a:r>
              <a:rPr lang="es-ES" sz="2800" dirty="0" smtClean="0"/>
              <a:t>orden </a:t>
            </a:r>
            <a:r>
              <a:rPr lang="es-ES" sz="2800" dirty="0"/>
              <a:t>de cierre, esto puede causar un golpe del </a:t>
            </a:r>
            <a:r>
              <a:rPr lang="es-ES" sz="2800" dirty="0" smtClean="0"/>
              <a:t>mecanismo </a:t>
            </a:r>
            <a:r>
              <a:rPr lang="es-ES" sz="2800" dirty="0"/>
              <a:t>CB. El circuito antibloqueo abre la cd </a:t>
            </a:r>
            <a:r>
              <a:rPr lang="es-ES" sz="2800" dirty="0" err="1"/>
              <a:t>delcircuito</a:t>
            </a:r>
            <a:r>
              <a:rPr lang="es-ES" sz="2800" dirty="0"/>
              <a:t> de cierre del CB cuando el CB está en la posición </a:t>
            </a:r>
            <a:r>
              <a:rPr lang="es-ES" sz="2800" dirty="0" smtClean="0"/>
              <a:t>cerrada.</a:t>
            </a:r>
          </a:p>
        </p:txBody>
      </p:sp>
    </p:spTree>
    <p:extLst>
      <p:ext uri="{BB962C8B-B14F-4D97-AF65-F5344CB8AC3E}">
        <p14:creationId xmlns:p14="http://schemas.microsoft.com/office/powerpoint/2010/main" val="2119341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431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6</a:t>
            </a:r>
            <a:r>
              <a:rPr lang="es-ES" sz="2800" b="1" dirty="0"/>
              <a:t>. Circuito de disparo por discrepancia de polo CB</a:t>
            </a:r>
          </a:p>
          <a:p>
            <a:pPr algn="just"/>
            <a:r>
              <a:rPr lang="es-ES" sz="2800" dirty="0"/>
              <a:t>Si por alguna razón, mecánica o eléctrica, las tres fases del </a:t>
            </a:r>
            <a:r>
              <a:rPr lang="es-ES" sz="2800" dirty="0" smtClean="0"/>
              <a:t>CB </a:t>
            </a:r>
            <a:r>
              <a:rPr lang="es-ES" sz="2800" dirty="0"/>
              <a:t>no están completamente cerradas o todas </a:t>
            </a:r>
            <a:r>
              <a:rPr lang="es-ES" sz="2800" dirty="0" smtClean="0"/>
              <a:t>completamente </a:t>
            </a:r>
            <a:r>
              <a:rPr lang="es-ES" sz="2800" dirty="0"/>
              <a:t>abiertas </a:t>
            </a:r>
            <a:r>
              <a:rPr lang="es-ES" sz="2800" dirty="0" smtClean="0"/>
              <a:t>en un momento dado</a:t>
            </a:r>
            <a:r>
              <a:rPr lang="es-ES" sz="2800" dirty="0"/>
              <a:t>, entonces </a:t>
            </a:r>
            <a:r>
              <a:rPr lang="es-ES" sz="2800" dirty="0" smtClean="0"/>
              <a:t>se </a:t>
            </a:r>
            <a:r>
              <a:rPr lang="es-ES" sz="2800" dirty="0"/>
              <a:t>emite un disparo trifásico para las fases del CB.</a:t>
            </a:r>
          </a:p>
          <a:p>
            <a:pPr algn="just"/>
            <a:r>
              <a:rPr lang="es-ES" sz="2800" b="1" dirty="0"/>
              <a:t>7. Circuito de bloqueo y alarma de baja presión de aceite </a:t>
            </a:r>
            <a:r>
              <a:rPr lang="es-ES" sz="2800" b="1" dirty="0" smtClean="0"/>
              <a:t>hidráulico </a:t>
            </a:r>
            <a:r>
              <a:rPr lang="es-ES" sz="2800" b="1" dirty="0"/>
              <a:t>CB</a:t>
            </a:r>
          </a:p>
          <a:p>
            <a:pPr algn="just"/>
            <a:r>
              <a:rPr lang="es-ES" sz="2800" dirty="0"/>
              <a:t>El propósito de este circuito es dar una alarma cuando el </a:t>
            </a:r>
            <a:r>
              <a:rPr lang="es-ES" sz="2800" dirty="0" smtClean="0"/>
              <a:t>interruptor </a:t>
            </a:r>
            <a:r>
              <a:rPr lang="es-ES" sz="2800" dirty="0"/>
              <a:t>tiene baja presión de aceite del sistema </a:t>
            </a:r>
            <a:r>
              <a:rPr lang="es-ES" sz="2800" dirty="0" smtClean="0"/>
              <a:t>hidráulico </a:t>
            </a:r>
            <a:r>
              <a:rPr lang="es-ES" sz="2800" dirty="0"/>
              <a:t>e indica que es necesario operar la bomba para </a:t>
            </a:r>
            <a:r>
              <a:rPr lang="es-ES" sz="2800" dirty="0" smtClean="0"/>
              <a:t>elevar </a:t>
            </a:r>
            <a:r>
              <a:rPr lang="es-ES" sz="2800" dirty="0"/>
              <a:t>la presión de aceite. Si la presión de aceite continúa </a:t>
            </a:r>
            <a:r>
              <a:rPr lang="es-ES" sz="2800" dirty="0" smtClean="0"/>
              <a:t>disminuyendo </a:t>
            </a:r>
            <a:r>
              <a:rPr lang="es-ES" sz="2800" dirty="0"/>
              <a:t>por debajo de un cierto nivel, este circuito </a:t>
            </a:r>
            <a:r>
              <a:rPr lang="es-ES" sz="2800" dirty="0" smtClean="0"/>
              <a:t>emite </a:t>
            </a:r>
            <a:r>
              <a:rPr lang="es-ES" sz="2800" dirty="0"/>
              <a:t>un bloqueo de disparo y cierre para evitar que el </a:t>
            </a:r>
            <a:r>
              <a:rPr lang="es-ES" sz="2800" dirty="0" smtClean="0"/>
              <a:t>interruptor </a:t>
            </a:r>
            <a:r>
              <a:rPr lang="es-ES" sz="2800" dirty="0"/>
              <a:t>automático funcione.</a:t>
            </a:r>
          </a:p>
          <a:p>
            <a:pPr algn="just"/>
            <a:r>
              <a:rPr lang="es-ES" sz="2800" b="1" dirty="0"/>
              <a:t>8. Circuito de alarma de falla de bomba hidráulica CB</a:t>
            </a:r>
          </a:p>
          <a:p>
            <a:pPr algn="just"/>
            <a:r>
              <a:rPr lang="es-ES" sz="2800" b="1" dirty="0"/>
              <a:t>9</a:t>
            </a:r>
            <a:r>
              <a:rPr lang="es-ES" sz="2800" b="1" dirty="0" smtClean="0"/>
              <a:t>. CB </a:t>
            </a:r>
            <a:r>
              <a:rPr lang="es-ES" sz="2800" b="1" dirty="0"/>
              <a:t>SF6 </a:t>
            </a:r>
            <a:r>
              <a:rPr lang="es-ES" sz="2800" b="1" dirty="0" smtClean="0"/>
              <a:t>con alarma de presión </a:t>
            </a:r>
            <a:r>
              <a:rPr lang="es-ES" sz="2800" b="1" dirty="0"/>
              <a:t>de </a:t>
            </a:r>
            <a:r>
              <a:rPr lang="es-ES" sz="2800" b="1" dirty="0" smtClean="0"/>
              <a:t>gas SF6 </a:t>
            </a:r>
            <a:r>
              <a:rPr lang="es-ES" sz="2800" b="1" dirty="0"/>
              <a:t>y circuito de </a:t>
            </a:r>
            <a:r>
              <a:rPr lang="es-ES" sz="2800" b="1" dirty="0" smtClean="0"/>
              <a:t>bloqueo</a:t>
            </a:r>
            <a:endParaRPr lang="es-ES" sz="2800" b="1" dirty="0"/>
          </a:p>
          <a:p>
            <a:pPr algn="just"/>
            <a:r>
              <a:rPr lang="es-ES" sz="2800" dirty="0"/>
              <a:t>Si la presión del gas del medio aislante (SF6</a:t>
            </a:r>
            <a:r>
              <a:rPr lang="es-ES" sz="2800" dirty="0" smtClean="0"/>
              <a:t>) es </a:t>
            </a:r>
            <a:r>
              <a:rPr lang="es-ES" sz="2800" dirty="0"/>
              <a:t>bajo, </a:t>
            </a:r>
            <a:r>
              <a:rPr lang="es-ES" sz="2800" dirty="0" smtClean="0"/>
              <a:t>entonces </a:t>
            </a:r>
            <a:r>
              <a:rPr lang="es-ES" sz="2800" dirty="0"/>
              <a:t>este circuito emite una alarma. Si </a:t>
            </a:r>
            <a:r>
              <a:rPr lang="es-ES" sz="2800" dirty="0" smtClean="0"/>
              <a:t>la  presión continúa disminuyendo por debajo de cierto nivel</a:t>
            </a:r>
            <a:r>
              <a:rPr lang="es-ES" sz="2800" dirty="0"/>
              <a:t>, </a:t>
            </a:r>
          </a:p>
          <a:p>
            <a:pPr algn="just"/>
            <a:r>
              <a:rPr lang="es-ES" sz="2800" dirty="0"/>
              <a:t>entonces este circuito emite una señal </a:t>
            </a:r>
            <a:r>
              <a:rPr lang="es-ES" sz="2800" dirty="0" smtClean="0"/>
              <a:t>de disparo </a:t>
            </a:r>
            <a:r>
              <a:rPr lang="es-ES" sz="2800" dirty="0"/>
              <a:t>trifásica </a:t>
            </a:r>
            <a:r>
              <a:rPr lang="es-ES" sz="2800" dirty="0" smtClean="0"/>
              <a:t>para </a:t>
            </a:r>
            <a:r>
              <a:rPr lang="es-ES" sz="2800" dirty="0"/>
              <a:t>el CB y bloquea su operación de cierre y apertura, y </a:t>
            </a:r>
            <a:r>
              <a:rPr lang="es-ES" sz="2800" dirty="0" smtClean="0"/>
              <a:t>envía una señal de disparo al extremo remoto de la línea de </a:t>
            </a:r>
            <a:r>
              <a:rPr lang="es-ES" sz="2800" dirty="0"/>
              <a:t>transmisión </a:t>
            </a:r>
            <a:r>
              <a:rPr lang="es-ES" sz="2800" dirty="0" smtClean="0"/>
              <a:t>de alta </a:t>
            </a:r>
            <a:r>
              <a:rPr lang="es-ES" sz="2800" dirty="0"/>
              <a:t>tensión </a:t>
            </a:r>
            <a:r>
              <a:rPr lang="es-ES" sz="2800" dirty="0" smtClean="0"/>
              <a:t>para disparar</a:t>
            </a:r>
            <a:r>
              <a:rPr lang="es-ES" sz="2800" dirty="0"/>
              <a:t>. el interruptor </a:t>
            </a:r>
            <a:r>
              <a:rPr lang="es-ES" sz="2800" dirty="0" smtClean="0"/>
              <a:t>del </a:t>
            </a:r>
            <a:r>
              <a:rPr lang="es-ES" sz="2800" dirty="0"/>
              <a:t>extremo remoto.</a:t>
            </a:r>
          </a:p>
          <a:p>
            <a:pPr algn="just"/>
            <a:r>
              <a:rPr lang="es-ES" sz="2800" dirty="0"/>
              <a:t>Referirse a Figura 7.9 para el circuito de cierre del CB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b="1" dirty="0"/>
          </a:p>
          <a:p>
            <a:pPr algn="ctr"/>
            <a:r>
              <a:rPr lang="es-ES" sz="2800" b="1" dirty="0"/>
              <a:t>FIGURA 7.9 Circuito de cierre del interruptor.</a:t>
            </a:r>
          </a:p>
          <a:p>
            <a:pPr algn="just"/>
            <a:endParaRPr lang="es-ES" sz="2800" dirty="0"/>
          </a:p>
          <a:p>
            <a:pPr algn="ctr"/>
            <a:endParaRPr lang="es-ES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1325" y="5558203"/>
            <a:ext cx="10973044" cy="743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82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Como </a:t>
            </a:r>
            <a:r>
              <a:rPr lang="es-ES" sz="2800" dirty="0"/>
              <a:t>se muestra en la Figura 7.9, el operador puede cerrar el </a:t>
            </a:r>
            <a:r>
              <a:rPr lang="es-ES" sz="2800" dirty="0" smtClean="0"/>
              <a:t>interruptor </a:t>
            </a:r>
            <a:r>
              <a:rPr lang="es-ES" sz="2800" dirty="0"/>
              <a:t>desde tres ubicaciones diferentes:</a:t>
            </a:r>
          </a:p>
          <a:p>
            <a:pPr lvl="1" algn="just"/>
            <a:r>
              <a:rPr lang="es-ES" sz="2800" b="1" dirty="0"/>
              <a:t>1</a:t>
            </a:r>
            <a:r>
              <a:rPr lang="es-ES" sz="2800" b="1" dirty="0" smtClean="0"/>
              <a:t>.  </a:t>
            </a:r>
            <a:r>
              <a:rPr lang="es-ES" sz="2800" b="1" dirty="0"/>
              <a:t>Local, en la </a:t>
            </a:r>
            <a:r>
              <a:rPr lang="es-ES" sz="2800" b="1" dirty="0" err="1"/>
              <a:t>aparamenta</a:t>
            </a:r>
            <a:r>
              <a:rPr lang="es-ES" sz="2800" b="1" dirty="0"/>
              <a:t>;</a:t>
            </a:r>
          </a:p>
          <a:p>
            <a:pPr lvl="1" algn="just"/>
            <a:r>
              <a:rPr lang="es-ES" sz="2800" b="1" dirty="0"/>
              <a:t>2. Remoto, en el </a:t>
            </a:r>
            <a:r>
              <a:rPr lang="es-ES" sz="2800" b="1" dirty="0" smtClean="0"/>
              <a:t>panel de </a:t>
            </a:r>
            <a:r>
              <a:rPr lang="es-ES" sz="2800" b="1" dirty="0"/>
              <a:t>control en la </a:t>
            </a:r>
            <a:r>
              <a:rPr lang="es-ES" sz="2800" b="1" dirty="0" smtClean="0"/>
              <a:t>sala de </a:t>
            </a:r>
            <a:r>
              <a:rPr lang="es-ES" sz="2800" b="1" dirty="0"/>
              <a:t>control o </a:t>
            </a:r>
            <a:r>
              <a:rPr lang="es-ES" sz="2800" b="1" dirty="0" smtClean="0"/>
              <a:t>computadora </a:t>
            </a:r>
            <a:r>
              <a:rPr lang="es-ES" sz="2800" b="1" dirty="0"/>
              <a:t>de escritorio </a:t>
            </a:r>
            <a:r>
              <a:rPr lang="es-ES" sz="2800" b="1" dirty="0" smtClean="0"/>
              <a:t>de control en la </a:t>
            </a:r>
            <a:r>
              <a:rPr lang="es-ES" sz="2800" b="1" dirty="0"/>
              <a:t>sala </a:t>
            </a:r>
            <a:r>
              <a:rPr lang="es-ES" sz="2800" b="1" dirty="0" smtClean="0"/>
              <a:t>de control en </a:t>
            </a:r>
            <a:r>
              <a:rPr lang="es-ES" sz="2800" b="1" dirty="0"/>
              <a:t>nuevas subestaciones;</a:t>
            </a:r>
          </a:p>
          <a:p>
            <a:pPr lvl="1" algn="just"/>
            <a:r>
              <a:rPr lang="es-ES" sz="2800" b="1" dirty="0"/>
              <a:t>3</a:t>
            </a:r>
            <a:r>
              <a:rPr lang="es-ES" sz="2800" b="1" dirty="0" smtClean="0"/>
              <a:t>.  Desde el Centro Nacional de Control (</a:t>
            </a:r>
            <a:r>
              <a:rPr lang="es-ES" sz="2800" b="1" dirty="0"/>
              <a:t>NCC</a:t>
            </a:r>
            <a:r>
              <a:rPr lang="es-ES" sz="2800" b="1" dirty="0" smtClean="0"/>
              <a:t>) (Centro de Despacho</a:t>
            </a:r>
            <a:r>
              <a:rPr lang="es-ES" sz="2800" b="1" dirty="0"/>
              <a:t>) a la estación maestra.</a:t>
            </a:r>
          </a:p>
          <a:p>
            <a:pPr algn="just"/>
            <a:r>
              <a:rPr lang="es-ES" sz="2800" dirty="0"/>
              <a:t>Solo se puede emitir una orden de cierre a la vez; esta orden </a:t>
            </a:r>
            <a:r>
              <a:rPr lang="es-ES" sz="2800" dirty="0" smtClean="0"/>
              <a:t>se </a:t>
            </a:r>
            <a:r>
              <a:rPr lang="es-ES" sz="2800" dirty="0"/>
              <a:t>realiza mediante sincronización </a:t>
            </a:r>
            <a:r>
              <a:rPr lang="es-ES" sz="2800" dirty="0" smtClean="0"/>
              <a:t>manual o mediante </a:t>
            </a:r>
            <a:r>
              <a:rPr lang="es-ES" sz="2800" dirty="0"/>
              <a:t>relé </a:t>
            </a:r>
            <a:r>
              <a:rPr lang="es-ES" sz="2800" dirty="0" smtClean="0"/>
              <a:t>de </a:t>
            </a:r>
            <a:r>
              <a:rPr lang="es-ES" sz="2800" dirty="0"/>
              <a:t>sincronización automática.</a:t>
            </a:r>
          </a:p>
          <a:p>
            <a:pPr algn="just"/>
            <a:r>
              <a:rPr lang="es-ES" sz="2800" dirty="0"/>
              <a:t>Se muestra en el circuito que el </a:t>
            </a:r>
            <a:r>
              <a:rPr lang="es-ES" sz="2800" dirty="0" err="1"/>
              <a:t>recierre</a:t>
            </a:r>
            <a:r>
              <a:rPr lang="es-ES" sz="2800" dirty="0"/>
              <a:t> automático también </a:t>
            </a:r>
            <a:r>
              <a:rPr lang="es-ES" sz="2800" dirty="0" smtClean="0"/>
              <a:t>se </a:t>
            </a:r>
            <a:r>
              <a:rPr lang="es-ES" sz="2800" dirty="0"/>
              <a:t>puede realizar, pero a través del relé de sincronización </a:t>
            </a:r>
            <a:r>
              <a:rPr lang="es-ES" sz="2800" dirty="0" smtClean="0"/>
              <a:t>automática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Además, se puede ver que las siguientes condiciones deben </a:t>
            </a:r>
            <a:r>
              <a:rPr lang="es-ES" sz="2800" dirty="0" smtClean="0"/>
              <a:t>ser </a:t>
            </a:r>
            <a:r>
              <a:rPr lang="es-ES" sz="2800" dirty="0"/>
              <a:t>correctas para completar la orden de cierre:</a:t>
            </a:r>
          </a:p>
          <a:p>
            <a:pPr lvl="1" algn="just"/>
            <a:r>
              <a:rPr lang="es-ES" sz="2800" b="1" dirty="0"/>
              <a:t>1</a:t>
            </a:r>
            <a:r>
              <a:rPr lang="es-ES" sz="2800" b="1" dirty="0" smtClean="0"/>
              <a:t>.  </a:t>
            </a:r>
            <a:r>
              <a:rPr lang="es-ES" sz="2800" b="1" dirty="0"/>
              <a:t>La presión del SF6 es correcta.</a:t>
            </a:r>
          </a:p>
          <a:p>
            <a:pPr lvl="1" algn="just"/>
            <a:r>
              <a:rPr lang="es-ES" sz="2800" b="1" dirty="0"/>
              <a:t>2</a:t>
            </a:r>
            <a:r>
              <a:rPr lang="es-ES" sz="2800" b="1" dirty="0" smtClean="0"/>
              <a:t>.  </a:t>
            </a:r>
            <a:r>
              <a:rPr lang="es-ES" sz="2800" b="1" dirty="0"/>
              <a:t>La presión de aceite para el mecanismo es correcta.</a:t>
            </a:r>
          </a:p>
          <a:p>
            <a:pPr lvl="1" algn="just"/>
            <a:r>
              <a:rPr lang="es-ES" sz="2800" b="1" dirty="0"/>
              <a:t>3</a:t>
            </a:r>
            <a:r>
              <a:rPr lang="es-ES" sz="2800" b="1" dirty="0" smtClean="0"/>
              <a:t>.  No  hay  ninguna  condición  antivuelco  durante  la condición </a:t>
            </a:r>
            <a:r>
              <a:rPr lang="es-ES" sz="2800" b="1" dirty="0"/>
              <a:t>de cierre.</a:t>
            </a:r>
          </a:p>
          <a:p>
            <a:pPr lvl="1" algn="just"/>
            <a:r>
              <a:rPr lang="es-ES" sz="2800" b="1" dirty="0"/>
              <a:t>4</a:t>
            </a:r>
            <a:r>
              <a:rPr lang="es-ES" sz="2800" b="1" dirty="0" smtClean="0"/>
              <a:t>.  </a:t>
            </a:r>
            <a:r>
              <a:rPr lang="es-ES" sz="2800" b="1" dirty="0"/>
              <a:t>El </a:t>
            </a:r>
            <a:r>
              <a:rPr lang="es-ES" sz="2800" b="1" dirty="0" smtClean="0"/>
              <a:t>relé de </a:t>
            </a:r>
            <a:r>
              <a:rPr lang="es-ES" sz="2800" b="1" dirty="0"/>
              <a:t>falla del interruptor no funciona.</a:t>
            </a:r>
          </a:p>
          <a:p>
            <a:pPr algn="just"/>
            <a:r>
              <a:rPr lang="es-ES" sz="2800" dirty="0"/>
              <a:t>Ver e la Figura 7.10 el circuito de disparo de un CB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ctr"/>
            <a:r>
              <a:rPr lang="es-ES" sz="2800" b="1" dirty="0"/>
              <a:t>FIGURA 7.10 Circuito de disparo del interruptor</a:t>
            </a:r>
            <a:r>
              <a:rPr lang="es-ES" sz="2800" b="1" dirty="0" smtClean="0"/>
              <a:t>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137" y="4947138"/>
            <a:ext cx="11722955" cy="691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59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Como </a:t>
            </a:r>
            <a:r>
              <a:rPr lang="es-ES" sz="2800" dirty="0"/>
              <a:t>se muestra en el circuito en la Figura 7.10, el disparo se </a:t>
            </a:r>
            <a:r>
              <a:rPr lang="es-ES" sz="2800" dirty="0" smtClean="0"/>
              <a:t>puede </a:t>
            </a:r>
            <a:r>
              <a:rPr lang="es-ES" sz="2800" dirty="0"/>
              <a:t>realizar a través del contacto del relé de protección, </a:t>
            </a:r>
            <a:r>
              <a:rPr lang="es-ES" sz="2800" dirty="0" smtClean="0"/>
              <a:t>o desde </a:t>
            </a:r>
            <a:r>
              <a:rPr lang="es-ES" sz="2800" dirty="0"/>
              <a:t>el NCC, a través del circuito de discrepancia de polos, </a:t>
            </a:r>
            <a:r>
              <a:rPr lang="es-ES" sz="2800" dirty="0" smtClean="0"/>
              <a:t>o mediante </a:t>
            </a:r>
            <a:r>
              <a:rPr lang="es-ES" sz="2800" dirty="0"/>
              <a:t>un disparo manual por parte del operador.</a:t>
            </a:r>
          </a:p>
          <a:p>
            <a:pPr algn="just"/>
            <a:r>
              <a:rPr lang="es-ES" sz="2800" dirty="0" smtClean="0"/>
              <a:t>El disparo </a:t>
            </a:r>
            <a:r>
              <a:rPr lang="es-ES" sz="2800" dirty="0"/>
              <a:t>debe </a:t>
            </a:r>
            <a:r>
              <a:rPr lang="es-ES" sz="2800" dirty="0" smtClean="0"/>
              <a:t>realizarse cuando </a:t>
            </a:r>
            <a:r>
              <a:rPr lang="es-ES" sz="2800" dirty="0"/>
              <a:t>la presión de aceite del </a:t>
            </a:r>
            <a:r>
              <a:rPr lang="es-ES" sz="2800" dirty="0" smtClean="0"/>
              <a:t>mecanismo </a:t>
            </a:r>
            <a:r>
              <a:rPr lang="es-ES" sz="2800" dirty="0"/>
              <a:t>hidráulico sea la correcta y la presión del medio </a:t>
            </a:r>
            <a:r>
              <a:rPr lang="es-ES" sz="2800" dirty="0" smtClean="0"/>
              <a:t>aislante </a:t>
            </a:r>
            <a:r>
              <a:rPr lang="es-ES" sz="2800" dirty="0"/>
              <a:t>SF6 también es correcto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7.6 PRUEBA DEL INTERRUPTOR DE CIRCUITO</a:t>
            </a:r>
          </a:p>
          <a:p>
            <a:pPr algn="just"/>
            <a:r>
              <a:rPr lang="es-ES" sz="2800" b="1" dirty="0" smtClean="0"/>
              <a:t>7.6.1 Prueba </a:t>
            </a:r>
            <a:r>
              <a:rPr lang="es-ES" sz="2800" b="1" dirty="0"/>
              <a:t>de resistencia de </a:t>
            </a:r>
            <a:r>
              <a:rPr lang="es-ES" sz="2800" b="1" dirty="0" smtClean="0"/>
              <a:t>contacto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 prueba es para confirmar la resistencia de los contactos </a:t>
            </a:r>
            <a:r>
              <a:rPr lang="es-ES" sz="2800" dirty="0" smtClean="0"/>
              <a:t>principales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Se inyecta una corriente de 100 A CC a través del contacto </a:t>
            </a:r>
            <a:r>
              <a:rPr lang="es-ES" sz="2800" dirty="0" smtClean="0"/>
              <a:t>principal </a:t>
            </a:r>
            <a:r>
              <a:rPr lang="es-ES" sz="2800" dirty="0"/>
              <a:t>manteniendo el interruptor cerrado. </a:t>
            </a:r>
            <a:r>
              <a:rPr lang="es-ES" sz="2800" dirty="0" smtClean="0"/>
              <a:t>Se mide la caída </a:t>
            </a:r>
            <a:r>
              <a:rPr lang="es-ES" sz="2800" dirty="0"/>
              <a:t>de tensión a través del contacto y la resistencia </a:t>
            </a:r>
            <a:r>
              <a:rPr lang="es-ES" sz="2800" dirty="0" smtClean="0"/>
              <a:t>calculada</a:t>
            </a:r>
            <a:r>
              <a:rPr lang="es-ES" sz="2800" dirty="0"/>
              <a:t>. En muchos instrumentos indicará una lectura </a:t>
            </a:r>
            <a:r>
              <a:rPr lang="es-ES" sz="2800" dirty="0" smtClean="0"/>
              <a:t>directamente </a:t>
            </a:r>
            <a:r>
              <a:rPr lang="es-ES" sz="2800" dirty="0"/>
              <a:t>en micro-ohmios como se muestra en la </a:t>
            </a:r>
            <a:r>
              <a:rPr lang="es-ES" sz="2800" dirty="0" smtClean="0"/>
              <a:t>Figura 7.11.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7.11 Conexión </a:t>
            </a:r>
            <a:r>
              <a:rPr lang="es-ES" sz="2800" b="1" dirty="0" smtClean="0"/>
              <a:t>de prueba de micro-</a:t>
            </a:r>
            <a:r>
              <a:rPr lang="es-ES" sz="2800" b="1" dirty="0" err="1" smtClean="0"/>
              <a:t>Ohmetro</a:t>
            </a:r>
            <a:r>
              <a:rPr lang="es-ES" sz="2800" b="1" dirty="0" smtClean="0"/>
              <a:t> para una </a:t>
            </a:r>
            <a:r>
              <a:rPr lang="es-ES" sz="2800" b="1" dirty="0"/>
              <a:t>prueba de resistencia de contacto </a:t>
            </a:r>
            <a:r>
              <a:rPr lang="es-ES" sz="2800" b="1" dirty="0" smtClean="0"/>
              <a:t>CB.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valores obtenidos deben compararse con los informes de </a:t>
            </a:r>
            <a:r>
              <a:rPr lang="es-ES" sz="2800" dirty="0" smtClean="0"/>
              <a:t>prueba </a:t>
            </a:r>
            <a:r>
              <a:rPr lang="es-ES" sz="2800" dirty="0"/>
              <a:t>de fábrica o los valores declarados por el fabricante</a:t>
            </a:r>
            <a:r>
              <a:rPr lang="es-ES" sz="2800" dirty="0" smtClean="0"/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323" y="5087816"/>
            <a:ext cx="12262339" cy="675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9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7.6.2 Prueba </a:t>
            </a:r>
            <a:r>
              <a:rPr lang="es-ES" sz="2800" b="1" dirty="0"/>
              <a:t>de resistencia de </a:t>
            </a:r>
            <a:r>
              <a:rPr lang="es-ES" sz="2800" b="1" dirty="0" smtClean="0"/>
              <a:t>aislación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 tensión de prueba debe estar entre </a:t>
            </a:r>
            <a:r>
              <a:rPr lang="es-ES" sz="2800" dirty="0" smtClean="0"/>
              <a:t>la fase </a:t>
            </a:r>
            <a:r>
              <a:rPr lang="es-ES" sz="2800" dirty="0"/>
              <a:t>a tierra y a </a:t>
            </a:r>
            <a:r>
              <a:rPr lang="es-ES" sz="2800" dirty="0" smtClean="0"/>
              <a:t>través </a:t>
            </a:r>
            <a:r>
              <a:rPr lang="es-ES" sz="2800" dirty="0"/>
              <a:t>de los polos, midiendo cada fase a tierra (o cuerpo) y </a:t>
            </a:r>
            <a:r>
              <a:rPr lang="es-ES" sz="2800" dirty="0" smtClean="0"/>
              <a:t>a </a:t>
            </a:r>
            <a:r>
              <a:rPr lang="es-ES" sz="2800" dirty="0"/>
              <a:t>través del polo para cada </a:t>
            </a:r>
            <a:r>
              <a:rPr lang="es-ES" sz="2800" dirty="0" err="1"/>
              <a:t>fase.Los</a:t>
            </a:r>
            <a:r>
              <a:rPr lang="es-ES" sz="2800" dirty="0"/>
              <a:t> límites de tensión de prueba aplicados deben estar en el </a:t>
            </a:r>
            <a:r>
              <a:rPr lang="es-ES" sz="2800" dirty="0" smtClean="0"/>
              <a:t>rango </a:t>
            </a:r>
            <a:r>
              <a:rPr lang="es-ES" sz="2800" dirty="0"/>
              <a:t>de 1000-2500 V CC para interruptores automáticos de </a:t>
            </a:r>
            <a:r>
              <a:rPr lang="es-ES" sz="2800" dirty="0" smtClean="0"/>
              <a:t>hasta </a:t>
            </a:r>
            <a:r>
              <a:rPr lang="es-ES" sz="2800" dirty="0"/>
              <a:t>= </a:t>
            </a:r>
            <a:r>
              <a:rPr lang="es-ES" sz="2800" dirty="0" err="1"/>
              <a:t>kV</a:t>
            </a:r>
            <a:r>
              <a:rPr lang="es-ES" sz="2800" dirty="0"/>
              <a:t> (CA) y hasta 5000 V CC para interruptores </a:t>
            </a:r>
            <a:r>
              <a:rPr lang="es-ES" sz="2800" dirty="0" smtClean="0"/>
              <a:t>automáticos </a:t>
            </a:r>
            <a:r>
              <a:rPr lang="es-ES" sz="2800" dirty="0"/>
              <a:t>de más de = </a:t>
            </a:r>
            <a:r>
              <a:rPr lang="es-ES" sz="2800" dirty="0" err="1"/>
              <a:t>kV</a:t>
            </a:r>
            <a:r>
              <a:rPr lang="es-ES" sz="2800" dirty="0"/>
              <a:t> (CA).</a:t>
            </a:r>
          </a:p>
          <a:p>
            <a:pPr algn="just"/>
            <a:r>
              <a:rPr lang="es-ES" sz="2800" dirty="0"/>
              <a:t>Las conexiones de prueba se muestran en las F i g u r a s 7.12 y </a:t>
            </a:r>
            <a:r>
              <a:rPr lang="es-ES" sz="2800" dirty="0" smtClean="0"/>
              <a:t>7.13 </a:t>
            </a:r>
            <a:r>
              <a:rPr lang="es-ES" sz="2800" dirty="0"/>
              <a:t>para un CB de aceite exterior con </a:t>
            </a:r>
            <a:r>
              <a:rPr lang="es-ES" sz="2800" dirty="0" smtClean="0"/>
              <a:t>seis casquillos.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r>
              <a:rPr lang="es-ES" sz="2800" b="1" dirty="0" smtClean="0"/>
              <a:t>FIGURA 7.12 Pruebe las conexiones para el interruptor en condición </a:t>
            </a:r>
            <a:r>
              <a:rPr lang="es-ES" sz="2800" b="1" dirty="0"/>
              <a:t>abierta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 Figura 7.12 muestra las conexiones </a:t>
            </a:r>
            <a:r>
              <a:rPr lang="es-ES" sz="2800" dirty="0" smtClean="0"/>
              <a:t>de prueba </a:t>
            </a:r>
            <a:r>
              <a:rPr lang="es-ES" sz="2800" dirty="0"/>
              <a:t>para </a:t>
            </a:r>
            <a:r>
              <a:rPr lang="es-ES" sz="2800" dirty="0" smtClean="0"/>
              <a:t>un CB en </a:t>
            </a:r>
            <a:r>
              <a:rPr lang="es-ES" sz="2800" dirty="0"/>
              <a:t>condición abierta y Figura 7.13 muestra las conexiones de </a:t>
            </a:r>
            <a:r>
              <a:rPr lang="es-ES" sz="2800" dirty="0" smtClean="0"/>
              <a:t>prueba </a:t>
            </a:r>
            <a:r>
              <a:rPr lang="es-ES" sz="2800" dirty="0"/>
              <a:t>para un CB en condición cerrada, donde STOCB es un </a:t>
            </a:r>
            <a:r>
              <a:rPr lang="es-ES" sz="2800" dirty="0" smtClean="0"/>
              <a:t>CB </a:t>
            </a:r>
            <a:r>
              <a:rPr lang="es-ES" sz="2800" dirty="0"/>
              <a:t>de aceite de un solo tanque; G es la guardia, L es la fase SE es la tierra</a:t>
            </a:r>
            <a:r>
              <a:rPr lang="es-ES" sz="2800" dirty="0" smtClean="0"/>
              <a:t>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432" y="3141784"/>
            <a:ext cx="6611814" cy="874541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3669107" y="11887199"/>
            <a:ext cx="92304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FIGURA 7.13 Pruebe las conexiones para el interruptor en una </a:t>
            </a:r>
            <a:r>
              <a:rPr lang="es-ES" sz="2800" b="1" dirty="0" smtClean="0"/>
              <a:t>condición </a:t>
            </a:r>
            <a:r>
              <a:rPr lang="es-ES" sz="2800" b="1" dirty="0"/>
              <a:t>cerrada.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5200" y="3169160"/>
            <a:ext cx="6518031" cy="871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8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7.6.3 Prueba de alta tensión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 prueba se realiza durante la prueba de alta tensión de la </a:t>
            </a:r>
            <a:r>
              <a:rPr lang="es-ES" sz="2800" dirty="0" err="1" smtClean="0"/>
              <a:t>aparamenta</a:t>
            </a:r>
            <a:r>
              <a:rPr lang="es-ES" sz="2800" dirty="0"/>
              <a:t>. La prueba de alto potencial de CA tensionará </a:t>
            </a:r>
            <a:r>
              <a:rPr lang="es-ES" sz="2800" dirty="0" smtClean="0"/>
              <a:t>la aislación </a:t>
            </a:r>
            <a:r>
              <a:rPr lang="es-ES" sz="2800" dirty="0"/>
              <a:t>del CB de manera similar a las tensiones que ocurren </a:t>
            </a:r>
            <a:r>
              <a:rPr lang="es-ES" sz="2800" dirty="0" smtClean="0"/>
              <a:t>bajo condiciones anormales de tensión durante las operaciones del sistema</a:t>
            </a:r>
            <a:r>
              <a:rPr lang="es-ES" sz="2800" dirty="0"/>
              <a:t>. La </a:t>
            </a:r>
            <a:r>
              <a:rPr lang="es-ES" sz="2800" dirty="0" smtClean="0"/>
              <a:t>prueba de alto </a:t>
            </a:r>
            <a:r>
              <a:rPr lang="es-ES" sz="2800" dirty="0"/>
              <a:t>potencial </a:t>
            </a:r>
            <a:r>
              <a:rPr lang="es-ES" sz="2800" dirty="0" smtClean="0"/>
              <a:t>debe ser la </a:t>
            </a:r>
            <a:r>
              <a:rPr lang="es-ES" sz="2800" dirty="0"/>
              <a:t>prueba final realizada después </a:t>
            </a:r>
            <a:r>
              <a:rPr lang="es-ES" sz="2800" dirty="0" smtClean="0"/>
              <a:t>de que se hayan </a:t>
            </a:r>
            <a:r>
              <a:rPr lang="es-ES" sz="2800" dirty="0"/>
              <a:t>realizado </a:t>
            </a:r>
            <a:r>
              <a:rPr lang="es-ES" sz="2800" dirty="0" smtClean="0"/>
              <a:t>todas </a:t>
            </a:r>
            <a:r>
              <a:rPr lang="es-ES" sz="2800" dirty="0"/>
              <a:t>las reparaciones y se haya realizado una prueba de </a:t>
            </a:r>
            <a:r>
              <a:rPr lang="es-ES" sz="2800" dirty="0" smtClean="0"/>
              <a:t>resistencia </a:t>
            </a:r>
            <a:r>
              <a:rPr lang="es-ES" sz="2800" dirty="0"/>
              <a:t>de aislación satisfactoria. La tensión de prueba </a:t>
            </a:r>
            <a:r>
              <a:rPr lang="es-ES" sz="2800" dirty="0" smtClean="0"/>
              <a:t>de mantenimiento debe </a:t>
            </a:r>
            <a:r>
              <a:rPr lang="es-ES" sz="2800" dirty="0"/>
              <a:t>ser el 75% </a:t>
            </a:r>
            <a:r>
              <a:rPr lang="es-ES" sz="2800" dirty="0" smtClean="0"/>
              <a:t>de la tensión de </a:t>
            </a:r>
            <a:r>
              <a:rPr lang="es-ES" sz="2800" dirty="0"/>
              <a:t>prueba de </a:t>
            </a:r>
            <a:r>
              <a:rPr lang="es-ES" sz="2800" dirty="0" smtClean="0"/>
              <a:t>fábrica y la duración del tiempo debe </a:t>
            </a:r>
            <a:r>
              <a:rPr lang="es-ES" sz="2800" dirty="0"/>
              <a:t>ser de </a:t>
            </a:r>
            <a:r>
              <a:rPr lang="es-ES" sz="2800" dirty="0" smtClean="0"/>
              <a:t>1 minuto. Por ejemplo</a:t>
            </a:r>
            <a:r>
              <a:rPr lang="es-ES" sz="2800" dirty="0"/>
              <a:t>, para </a:t>
            </a:r>
            <a:r>
              <a:rPr lang="es-ES" sz="2800" dirty="0" smtClean="0"/>
              <a:t>13,8 </a:t>
            </a:r>
            <a:r>
              <a:rPr lang="es-ES" sz="2800" dirty="0" err="1" smtClean="0"/>
              <a:t>kV</a:t>
            </a:r>
            <a:r>
              <a:rPr lang="es-ES" sz="2800" dirty="0"/>
              <a:t>, la tensión de prueba de fábrica será de </a:t>
            </a:r>
            <a:r>
              <a:rPr lang="es-ES" sz="2800" dirty="0" smtClean="0"/>
              <a:t>36 </a:t>
            </a:r>
            <a:r>
              <a:rPr lang="es-ES" sz="2800" dirty="0" err="1"/>
              <a:t>kV</a:t>
            </a:r>
            <a:r>
              <a:rPr lang="es-ES" sz="2800" dirty="0"/>
              <a:t> y la tensión de prueba de mantenimiento será de 27 </a:t>
            </a:r>
            <a:r>
              <a:rPr lang="es-ES" sz="2800" dirty="0" err="1"/>
              <a:t>kV</a:t>
            </a:r>
            <a:r>
              <a:rPr lang="es-ES" sz="2800" dirty="0" smtClean="0"/>
              <a:t>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7.6.4 Prueba </a:t>
            </a:r>
            <a:r>
              <a:rPr lang="es-ES" sz="2800" b="1" dirty="0" smtClean="0"/>
              <a:t>de sincronización del interruptor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 </a:t>
            </a:r>
            <a:r>
              <a:rPr lang="es-ES" sz="2800" dirty="0" smtClean="0"/>
              <a:t>prueba se realiza para verificar los tiempos de apertura y </a:t>
            </a:r>
            <a:r>
              <a:rPr lang="es-ES" sz="2800" dirty="0"/>
              <a:t>cierre de los contactos CB. Se hace usando un probador de </a:t>
            </a:r>
            <a:r>
              <a:rPr lang="es-ES" sz="2800" dirty="0" smtClean="0"/>
              <a:t>temporización </a:t>
            </a:r>
            <a:r>
              <a:rPr lang="es-ES" sz="2800" dirty="0"/>
              <a:t>CB para medir los tiempos de cierre y disparo. </a:t>
            </a:r>
          </a:p>
          <a:p>
            <a:pPr algn="just"/>
            <a:r>
              <a:rPr lang="es-ES" sz="2800" dirty="0"/>
              <a:t>Este </a:t>
            </a:r>
            <a:r>
              <a:rPr lang="es-ES" sz="2800" dirty="0" smtClean="0"/>
              <a:t>dispositivo mide </a:t>
            </a:r>
            <a:r>
              <a:rPr lang="es-ES" sz="2800" dirty="0"/>
              <a:t>y registra el </a:t>
            </a:r>
            <a:r>
              <a:rPr lang="es-ES" sz="2800" dirty="0" smtClean="0"/>
              <a:t>tiempo y el diagrama de tiempo</a:t>
            </a:r>
            <a:r>
              <a:rPr lang="es-ES" sz="2800" dirty="0"/>
              <a:t>. La prueba se realiza al 100% de la tensión CC de la </a:t>
            </a:r>
            <a:r>
              <a:rPr lang="es-ES" sz="2800" dirty="0" smtClean="0"/>
              <a:t>subestación </a:t>
            </a:r>
            <a:r>
              <a:rPr lang="es-ES" sz="2800" dirty="0"/>
              <a:t>de tensión y al 80% de la tensión CC de la </a:t>
            </a:r>
            <a:r>
              <a:rPr lang="es-ES" sz="2800" dirty="0" smtClean="0"/>
              <a:t>subestación de tensión</a:t>
            </a:r>
            <a:r>
              <a:rPr lang="es-ES" sz="2800" dirty="0"/>
              <a:t>, </a:t>
            </a:r>
            <a:r>
              <a:rPr lang="es-ES" sz="2800" dirty="0" smtClean="0"/>
              <a:t>así como </a:t>
            </a:r>
            <a:r>
              <a:rPr lang="es-ES" sz="2800" dirty="0"/>
              <a:t>al 60% </a:t>
            </a:r>
            <a:r>
              <a:rPr lang="es-ES" sz="2800" dirty="0" smtClean="0"/>
              <a:t>de la </a:t>
            </a:r>
            <a:r>
              <a:rPr lang="es-ES" sz="2800" dirty="0"/>
              <a:t>tensión CC de </a:t>
            </a:r>
            <a:r>
              <a:rPr lang="es-ES" sz="2800" dirty="0" smtClean="0"/>
              <a:t>la subestación de </a:t>
            </a:r>
            <a:r>
              <a:rPr lang="es-ES" sz="2800" dirty="0"/>
              <a:t>tensión </a:t>
            </a:r>
            <a:r>
              <a:rPr lang="es-ES" sz="2800" dirty="0" smtClean="0"/>
              <a:t>y al 80</a:t>
            </a:r>
            <a:r>
              <a:rPr lang="es-ES" sz="2800" dirty="0"/>
              <a:t>% no debe haber ninguna </a:t>
            </a:r>
            <a:r>
              <a:rPr lang="es-ES" sz="2800" dirty="0" smtClean="0"/>
              <a:t>discrepancia </a:t>
            </a:r>
            <a:r>
              <a:rPr lang="es-ES" sz="2800" dirty="0"/>
              <a:t>de polos en el cierre trifásico </a:t>
            </a:r>
            <a:r>
              <a:rPr lang="es-ES" sz="2800" dirty="0" smtClean="0"/>
              <a:t>y  tres-fase  de disparo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El tiempo de cierre/apertura obtenido debe compararse </a:t>
            </a:r>
            <a:r>
              <a:rPr lang="es-ES" sz="2800" dirty="0" smtClean="0"/>
              <a:t>con </a:t>
            </a:r>
            <a:r>
              <a:rPr lang="es-ES" sz="2800" dirty="0"/>
              <a:t>valores de referencia del fabricante o los resultados de </a:t>
            </a:r>
            <a:r>
              <a:rPr lang="es-ES" sz="2800" dirty="0" smtClean="0"/>
              <a:t>las </a:t>
            </a:r>
            <a:r>
              <a:rPr lang="es-ES" sz="2800" dirty="0"/>
              <a:t>pruebas de fábrica. Referirse a la Figura 7.14 para la </a:t>
            </a:r>
            <a:r>
              <a:rPr lang="es-ES" sz="2800" dirty="0" smtClean="0"/>
              <a:t>conexión </a:t>
            </a:r>
            <a:r>
              <a:rPr lang="es-ES" sz="2800" dirty="0"/>
              <a:t>del probador de temporización del CB para </a:t>
            </a:r>
            <a:r>
              <a:rPr lang="es-ES" sz="2800" dirty="0" smtClean="0"/>
              <a:t>medir </a:t>
            </a:r>
            <a:r>
              <a:rPr lang="es-ES" sz="2800" dirty="0"/>
              <a:t>tiempos de funcionamiento del CB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ctr"/>
            <a:r>
              <a:rPr lang="es-ES" sz="2800" b="1" dirty="0"/>
              <a:t>FIGURA 7.14 Conexión de medición de tiempo para medir los </a:t>
            </a:r>
            <a:r>
              <a:rPr lang="es-ES" sz="2800" b="1" dirty="0" smtClean="0"/>
              <a:t>tiempos </a:t>
            </a:r>
            <a:r>
              <a:rPr lang="es-ES" sz="2800" b="1" dirty="0"/>
              <a:t>de funcionamiento de los interruptores automáticos</a:t>
            </a:r>
            <a:r>
              <a:rPr lang="es-ES" sz="2800" b="1" dirty="0" smtClean="0"/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4123" y="7768004"/>
            <a:ext cx="8675078" cy="538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9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5000" y="328045"/>
            <a:ext cx="23164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7.6.5 Prueba </a:t>
            </a:r>
            <a:r>
              <a:rPr lang="es-ES" sz="2800" b="1" dirty="0"/>
              <a:t>a tensión </a:t>
            </a:r>
            <a:r>
              <a:rPr lang="es-ES" sz="2800" b="1" dirty="0" smtClean="0"/>
              <a:t>reducida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 prueba se lleva a cabo para confirmar el funcionamiento </a:t>
            </a:r>
            <a:r>
              <a:rPr lang="es-ES" sz="2800" dirty="0" smtClean="0"/>
              <a:t>de </a:t>
            </a:r>
            <a:r>
              <a:rPr lang="es-ES" sz="2800" dirty="0"/>
              <a:t>la bobina de cierre del interruptor automático al reducir </a:t>
            </a:r>
            <a:r>
              <a:rPr lang="es-ES" sz="2800" dirty="0" smtClean="0"/>
              <a:t>la tensión de CC de control del </a:t>
            </a:r>
            <a:r>
              <a:rPr lang="es-ES" sz="2800" dirty="0"/>
              <a:t>interruptor automático</a:t>
            </a:r>
            <a:r>
              <a:rPr lang="es-ES" sz="2800" dirty="0" smtClean="0"/>
              <a:t>. Una tensión </a:t>
            </a:r>
            <a:r>
              <a:rPr lang="es-ES" sz="2800" dirty="0"/>
              <a:t>reducida del 80% de la tensión nominal de la bobina </a:t>
            </a:r>
            <a:r>
              <a:rPr lang="es-ES" sz="2800" dirty="0" smtClean="0"/>
              <a:t>de </a:t>
            </a:r>
            <a:r>
              <a:rPr lang="es-ES" sz="2800" dirty="0"/>
              <a:t>cierre y del 60% de la tensión nominal de la bobina de </a:t>
            </a:r>
            <a:r>
              <a:rPr lang="es-ES" sz="2800" dirty="0" smtClean="0"/>
              <a:t>disparo </a:t>
            </a:r>
            <a:r>
              <a:rPr lang="es-ES" sz="2800" dirty="0"/>
              <a:t>a estos dos valores de la tensión que el interruptor </a:t>
            </a:r>
            <a:r>
              <a:rPr lang="es-ES" sz="2800" dirty="0" smtClean="0"/>
              <a:t>debería poder operar (cerrado y abierto).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39254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407</TotalTime>
  <Words>3510</Words>
  <Application>Microsoft Office PowerPoint</Application>
  <PresentationFormat>Personalizado</PresentationFormat>
  <Paragraphs>402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130</cp:revision>
  <dcterms:created xsi:type="dcterms:W3CDTF">2023-01-24T22:50:25Z</dcterms:created>
  <dcterms:modified xsi:type="dcterms:W3CDTF">2023-04-09T02:01:28Z</dcterms:modified>
</cp:coreProperties>
</file>